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1" r:id="rId3"/>
    <p:sldId id="290" r:id="rId4"/>
    <p:sldId id="314" r:id="rId5"/>
    <p:sldId id="315" r:id="rId6"/>
    <p:sldId id="316" r:id="rId7"/>
    <p:sldId id="317" r:id="rId8"/>
    <p:sldId id="318" r:id="rId9"/>
    <p:sldId id="323" r:id="rId10"/>
    <p:sldId id="311" r:id="rId11"/>
    <p:sldId id="319" r:id="rId12"/>
    <p:sldId id="320" r:id="rId13"/>
    <p:sldId id="321" r:id="rId14"/>
    <p:sldId id="322" r:id="rId15"/>
    <p:sldId id="325" r:id="rId16"/>
    <p:sldId id="326" r:id="rId17"/>
    <p:sldId id="303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85AB95E-96B4-4B90-B543-AF874771926C}">
          <p14:sldIdLst>
            <p14:sldId id="256"/>
            <p14:sldId id="291"/>
            <p14:sldId id="290"/>
            <p14:sldId id="314"/>
            <p14:sldId id="315"/>
            <p14:sldId id="316"/>
            <p14:sldId id="317"/>
            <p14:sldId id="318"/>
          </p14:sldIdLst>
        </p14:section>
        <p14:section name="Untitled Section" id="{68575212-1FCA-4ECB-BFDC-6953452F20EC}">
          <p14:sldIdLst>
            <p14:sldId id="323"/>
            <p14:sldId id="311"/>
            <p14:sldId id="319"/>
            <p14:sldId id="320"/>
            <p14:sldId id="321"/>
            <p14:sldId id="322"/>
            <p14:sldId id="325"/>
            <p14:sldId id="326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  <a:srgbClr val="111111"/>
    <a:srgbClr val="1C1C1C"/>
    <a:srgbClr val="FF4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692" autoAdjust="0"/>
  </p:normalViewPr>
  <p:slideViewPr>
    <p:cSldViewPr>
      <p:cViewPr varScale="1">
        <p:scale>
          <a:sx n="104" d="100"/>
          <a:sy n="104" d="100"/>
        </p:scale>
        <p:origin x="1824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4044" tIns="47022" rIns="94044" bIns="4702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4044" tIns="47022" rIns="94044" bIns="47022" rtlCol="0"/>
          <a:lstStyle>
            <a:lvl1pPr algn="r">
              <a:defRPr sz="1300"/>
            </a:lvl1pPr>
          </a:lstStyle>
          <a:p>
            <a:fld id="{A9C8AB96-0BF8-4ACF-88CF-CE309267BE49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4044" tIns="47022" rIns="94044" bIns="4702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4044" tIns="47022" rIns="94044" bIns="47022" rtlCol="0" anchor="b"/>
          <a:lstStyle>
            <a:lvl1pPr algn="r">
              <a:defRPr sz="1300"/>
            </a:lvl1pPr>
          </a:lstStyle>
          <a:p>
            <a:fld id="{42FDFDB9-F08D-4ADC-9BA0-A6A89357E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99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4044" tIns="47022" rIns="94044" bIns="4702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4044" tIns="47022" rIns="94044" bIns="47022" rtlCol="0"/>
          <a:lstStyle>
            <a:lvl1pPr algn="r">
              <a:defRPr sz="1300"/>
            </a:lvl1pPr>
          </a:lstStyle>
          <a:p>
            <a:fld id="{7A8A180F-A1B3-452B-B75D-14DC1A7B71D6}" type="datetimeFigureOut">
              <a:rPr lang="en-US" smtClean="0"/>
              <a:pPr/>
              <a:t>8/3/2017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4" tIns="47022" rIns="94044" bIns="4702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4044" tIns="47022" rIns="94044" bIns="4702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4044" tIns="47022" rIns="94044" bIns="4702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4044" tIns="47022" rIns="94044" bIns="47022" rtlCol="0" anchor="b"/>
          <a:lstStyle>
            <a:lvl1pPr algn="r">
              <a:defRPr sz="1300"/>
            </a:lvl1pPr>
          </a:lstStyle>
          <a:p>
            <a:fld id="{705E1448-80EC-496F-9BD6-D0EBFC8CE0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5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1448-80EC-496F-9BD6-D0EBFC8CE08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08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1448-80EC-496F-9BD6-D0EBFC8CE08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79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Counts, trip</a:t>
            </a:r>
            <a:r>
              <a:rPr lang="en-US" baseline="0" dirty="0" smtClean="0"/>
              <a:t> generators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1448-80EC-496F-9BD6-D0EBFC8CE08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97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1448-80EC-496F-9BD6-D0EBFC8CE08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00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1448-80EC-496F-9BD6-D0EBFC8CE08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05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1448-80EC-496F-9BD6-D0EBFC8CE08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31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1448-80EC-496F-9BD6-D0EBFC8CE08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1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1448-80EC-496F-9BD6-D0EBFC8CE08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31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1448-80EC-496F-9BD6-D0EBFC8CE08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68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1448-80EC-496F-9BD6-D0EBFC8CE08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43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1448-80EC-496F-9BD6-D0EBFC8CE08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97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Counts, trip</a:t>
            </a:r>
            <a:r>
              <a:rPr lang="en-US" baseline="0" dirty="0" smtClean="0"/>
              <a:t> generators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E1448-80EC-496F-9BD6-D0EBFC8CE08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85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 rot="10800000">
            <a:off x="18393" y="4409635"/>
            <a:ext cx="9144001" cy="2470008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15"/>
          <p:cNvGrpSpPr>
            <a:grpSpLocks noChangeAspect="1"/>
          </p:cNvGrpSpPr>
          <p:nvPr userDrawn="1"/>
        </p:nvGrpSpPr>
        <p:grpSpPr bwMode="hidden">
          <a:xfrm rot="10800000">
            <a:off x="-5" y="4387992"/>
            <a:ext cx="9144000" cy="714668"/>
            <a:chOff x="-3905251" y="4294188"/>
            <a:chExt cx="13027839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214" y="5251536"/>
            <a:ext cx="3657986" cy="9688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159204"/>
            <a:ext cx="983401" cy="99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90800"/>
            <a:ext cx="7315200" cy="1524000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9433" y="4038600"/>
            <a:ext cx="7315200" cy="74207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28" name="Picture 4" descr="M:\Data\Administration\Communication\Bike and Ped\Ped Plan\Web and posters\1th St sidewalk.jpg"/>
          <p:cNvPicPr>
            <a:picLocks noChangeAspect="1" noChangeArrowheads="1"/>
          </p:cNvPicPr>
          <p:nvPr userDrawn="1"/>
        </p:nvPicPr>
        <p:blipFill>
          <a:blip r:embed="rId4" cstate="print"/>
          <a:srcRect t="42158" b="18509"/>
          <a:stretch>
            <a:fillRect/>
          </a:stretch>
        </p:blipFill>
        <p:spPr bwMode="auto">
          <a:xfrm>
            <a:off x="1" y="0"/>
            <a:ext cx="9144000" cy="2590800"/>
          </a:xfrm>
          <a:prstGeom prst="rect">
            <a:avLst/>
          </a:prstGeom>
          <a:noFill/>
        </p:spPr>
      </p:pic>
      <p:grpSp>
        <p:nvGrpSpPr>
          <p:cNvPr id="24" name="Group 15"/>
          <p:cNvGrpSpPr>
            <a:grpSpLocks noChangeAspect="1"/>
          </p:cNvGrpSpPr>
          <p:nvPr userDrawn="1"/>
        </p:nvGrpSpPr>
        <p:grpSpPr bwMode="hidden">
          <a:xfrm>
            <a:off x="0" y="2057400"/>
            <a:ext cx="9144000" cy="888497"/>
            <a:chOff x="-3807344" y="4294188"/>
            <a:chExt cx="13027839" cy="1892300"/>
          </a:xfrm>
        </p:grpSpPr>
        <p:sp>
          <p:nvSpPr>
            <p:cNvPr id="2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30" name="Freeform 10"/>
            <p:cNvSpPr>
              <a:spLocks/>
            </p:cNvSpPr>
            <p:nvPr/>
          </p:nvSpPr>
          <p:spPr bwMode="hidden">
            <a:xfrm>
              <a:off x="-3807344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hidden">
            <a:xfrm>
              <a:off x="4924720" y="4500563"/>
              <a:ext cx="4295775" cy="1015999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Subtitle 2"/>
          <p:cNvSpPr txBox="1">
            <a:spLocks/>
          </p:cNvSpPr>
          <p:nvPr userDrawn="1"/>
        </p:nvSpPr>
        <p:spPr>
          <a:xfrm>
            <a:off x="5867400" y="5486400"/>
            <a:ext cx="3505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1" name="Picture 30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715000"/>
            <a:ext cx="2157768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03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1628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861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3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52600"/>
            <a:ext cx="34305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362199"/>
            <a:ext cx="34305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429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362199"/>
            <a:ext cx="3429000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2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5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03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114300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355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914399"/>
            <a:ext cx="73152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332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1676400"/>
            <a:ext cx="7315201" cy="1219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C25BD-D550-4C0D-9131-54AEED1E5D98}" type="datetime1">
              <a:rPr lang="en-US" smtClean="0"/>
              <a:pPr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7F55B-60ED-49E5-8A94-EE8086043C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 rot="10800000">
            <a:off x="-4" y="5975704"/>
            <a:ext cx="9144001" cy="882296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 userDrawn="1"/>
        </p:nvGrpSpPr>
        <p:grpSpPr bwMode="hidden">
          <a:xfrm rot="10800000">
            <a:off x="-3" y="5975704"/>
            <a:ext cx="9144000" cy="389174"/>
            <a:chOff x="-3905251" y="4294188"/>
            <a:chExt cx="13027839" cy="1892300"/>
          </a:xfrm>
        </p:grpSpPr>
        <p:sp>
          <p:nvSpPr>
            <p:cNvPr id="9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3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6858000" y="63404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2800" b="1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817F55B-60ED-49E5-8A94-EE8086043C8E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7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11111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11111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11111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1111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11111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youtu.be/5t3UTZdDeWc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Pedestrian Safety Campaign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July 19, 2017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4469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Campaign goal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6096000" cy="4419600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endParaRPr lang="en-US" sz="3600" dirty="0" smtClean="0">
              <a:effectLst/>
            </a:endParaRPr>
          </a:p>
          <a:p>
            <a:pPr marL="400050" lvl="1" indent="0">
              <a:buNone/>
            </a:pPr>
            <a:r>
              <a:rPr lang="en-US" sz="3600" dirty="0" smtClean="0">
                <a:effectLst/>
              </a:rPr>
              <a:t>Zero pedestrian-motor vehicle collisions.</a:t>
            </a:r>
          </a:p>
          <a:p>
            <a:pPr marL="400050" lvl="1" indent="0">
              <a:buNone/>
            </a:pPr>
            <a:endParaRPr lang="en-US" sz="1200" dirty="0" smtClean="0">
              <a:effectLst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3600" dirty="0" smtClean="0">
                <a:effectLst/>
              </a:rPr>
              <a:t>Objective:</a:t>
            </a:r>
            <a:r>
              <a:rPr lang="en-US" dirty="0" smtClean="0">
                <a:effectLst/>
              </a:rPr>
              <a:t> To increase responsible behavior and reduce distractions and other avoidable causes of collisions.</a:t>
            </a:r>
            <a:endParaRPr lang="en-US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755" y="4191000"/>
            <a:ext cx="2407930" cy="1454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362200"/>
            <a:ext cx="2871085" cy="143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6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762000"/>
          </a:xfrm>
        </p:spPr>
        <p:txBody>
          <a:bodyPr/>
          <a:lstStyle/>
          <a:p>
            <a:r>
              <a:rPr lang="en-US" dirty="0" smtClean="0">
                <a:effectLst/>
              </a:rPr>
              <a:t>Strategy 1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effectLst/>
              </a:rPr>
              <a:t>Foster safe driving and walking behaviors using “social norming” messages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effectLst/>
              </a:rPr>
              <a:t>Tactics:</a:t>
            </a:r>
          </a:p>
          <a:p>
            <a:pPr lvl="2"/>
            <a:r>
              <a:rPr lang="en-US" dirty="0" smtClean="0">
                <a:effectLst/>
              </a:rPr>
              <a:t>“travel with care” messages</a:t>
            </a:r>
          </a:p>
          <a:p>
            <a:pPr lvl="3"/>
            <a:r>
              <a:rPr lang="en-US" dirty="0" smtClean="0">
                <a:effectLst/>
              </a:rPr>
              <a:t>Video PSAs</a:t>
            </a:r>
          </a:p>
          <a:p>
            <a:pPr lvl="3"/>
            <a:r>
              <a:rPr lang="en-US" dirty="0" smtClean="0">
                <a:effectLst/>
              </a:rPr>
              <a:t>Radio ads</a:t>
            </a:r>
          </a:p>
          <a:p>
            <a:pPr lvl="3"/>
            <a:r>
              <a:rPr lang="en-US" dirty="0" smtClean="0">
                <a:effectLst/>
              </a:rPr>
              <a:t>Social media posts</a:t>
            </a:r>
          </a:p>
          <a:p>
            <a:pPr lvl="3"/>
            <a:r>
              <a:rPr lang="en-US" dirty="0" smtClean="0">
                <a:effectLst/>
              </a:rPr>
              <a:t>Transit ads</a:t>
            </a:r>
          </a:p>
          <a:p>
            <a:pPr lvl="3"/>
            <a:r>
              <a:rPr lang="en-US" dirty="0" smtClean="0">
                <a:effectLst/>
              </a:rPr>
              <a:t>Sanitary Service Company truck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709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762000"/>
          </a:xfrm>
        </p:spPr>
        <p:txBody>
          <a:bodyPr/>
          <a:lstStyle/>
          <a:p>
            <a:r>
              <a:rPr lang="en-US" dirty="0" smtClean="0">
                <a:effectLst/>
              </a:rPr>
              <a:t>Strategy 2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effectLst/>
              </a:rPr>
              <a:t>Educate motorists and pedestrians about rules of the road and safe behaviors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effectLst/>
              </a:rPr>
              <a:t>Tactics:</a:t>
            </a:r>
          </a:p>
          <a:p>
            <a:pPr lvl="2"/>
            <a:r>
              <a:rPr lang="en-US" dirty="0" smtClean="0">
                <a:effectLst/>
              </a:rPr>
              <a:t>Ex: every intersection is a legal crossing, whether marked or unmarked</a:t>
            </a:r>
          </a:p>
          <a:p>
            <a:pPr lvl="3"/>
            <a:r>
              <a:rPr lang="en-US" dirty="0" smtClean="0">
                <a:effectLst/>
              </a:rPr>
              <a:t>Radio PSAs</a:t>
            </a:r>
          </a:p>
          <a:p>
            <a:pPr lvl="3"/>
            <a:r>
              <a:rPr lang="en-US" dirty="0" smtClean="0">
                <a:effectLst/>
              </a:rPr>
              <a:t>Social media posts</a:t>
            </a:r>
          </a:p>
          <a:p>
            <a:pPr lvl="3"/>
            <a:r>
              <a:rPr lang="en-US" dirty="0" smtClean="0">
                <a:effectLst/>
              </a:rPr>
              <a:t>Engage with MNAC, community groups</a:t>
            </a:r>
          </a:p>
          <a:p>
            <a:pPr lvl="3"/>
            <a:r>
              <a:rPr lang="en-US" dirty="0" smtClean="0">
                <a:effectLst/>
              </a:rPr>
              <a:t>Information cards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285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762000"/>
          </a:xfrm>
        </p:spPr>
        <p:txBody>
          <a:bodyPr/>
          <a:lstStyle/>
          <a:p>
            <a:r>
              <a:rPr lang="en-US" dirty="0" smtClean="0">
                <a:effectLst/>
              </a:rPr>
              <a:t>Strategy 3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effectLst/>
              </a:rPr>
              <a:t>Enforce rules of the road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effectLst/>
              </a:rPr>
              <a:t>Tactics: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effectLst/>
              </a:rPr>
              <a:t>Advertise upcoming enforcement efforts</a:t>
            </a:r>
          </a:p>
          <a:p>
            <a:pPr lvl="2"/>
            <a:r>
              <a:rPr lang="en-US" dirty="0" smtClean="0">
                <a:effectLst/>
              </a:rPr>
              <a:t>Perform emphasis patrols (crosswalk, speed compliance, distraction) </a:t>
            </a:r>
          </a:p>
          <a:p>
            <a:pPr lvl="2">
              <a:lnSpc>
                <a:spcPct val="150000"/>
              </a:lnSpc>
            </a:pPr>
            <a:r>
              <a:rPr lang="en-US" dirty="0" smtClean="0">
                <a:effectLst/>
              </a:rPr>
              <a:t>Recognize right behavior when observed</a:t>
            </a:r>
          </a:p>
        </p:txBody>
      </p:sp>
    </p:spTree>
    <p:extLst>
      <p:ext uri="{BB962C8B-B14F-4D97-AF65-F5344CB8AC3E}">
        <p14:creationId xmlns:p14="http://schemas.microsoft.com/office/powerpoint/2010/main" val="77435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774" y="685800"/>
            <a:ext cx="7315200" cy="762000"/>
          </a:xfrm>
        </p:spPr>
        <p:txBody>
          <a:bodyPr/>
          <a:lstStyle/>
          <a:p>
            <a:r>
              <a:rPr lang="en-US" dirty="0" smtClean="0">
                <a:effectLst/>
              </a:rPr>
              <a:t>Evaluate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7974" y="1752600"/>
            <a:ext cx="7162800" cy="4038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effectLst/>
              </a:rPr>
              <a:t>Social norming messages, education</a:t>
            </a:r>
          </a:p>
          <a:p>
            <a:pPr lvl="1"/>
            <a:r>
              <a:rPr lang="en-US" dirty="0" smtClean="0">
                <a:effectLst/>
              </a:rPr>
              <a:t>Monitor social media activity, website traffic</a:t>
            </a:r>
          </a:p>
          <a:p>
            <a:pPr lvl="1"/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Enforcement</a:t>
            </a:r>
          </a:p>
          <a:p>
            <a:pPr lvl="1"/>
            <a:r>
              <a:rPr lang="en-US" dirty="0" smtClean="0">
                <a:effectLst/>
              </a:rPr>
              <a:t>Citations given</a:t>
            </a:r>
          </a:p>
          <a:p>
            <a:pPr lvl="1"/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Monitor, evaluate collision data</a:t>
            </a:r>
          </a:p>
          <a:p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Monitor pedestrian activity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30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0999"/>
            <a:ext cx="9144000" cy="51536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497" y="5638800"/>
            <a:ext cx="3880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https://youtu.be/5t3UTZdDeWc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17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774" y="685800"/>
            <a:ext cx="7765026" cy="762000"/>
          </a:xfrm>
        </p:spPr>
        <p:txBody>
          <a:bodyPr>
            <a:noAutofit/>
          </a:bodyPr>
          <a:lstStyle/>
          <a:p>
            <a:r>
              <a:rPr lang="en-US" sz="4000" dirty="0" smtClean="0">
                <a:effectLst/>
              </a:rPr>
              <a:t>Leading the way</a:t>
            </a:r>
            <a:endParaRPr lang="en-US" sz="4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>
                <a:effectLst/>
              </a:rPr>
              <a:t>Model good behavior</a:t>
            </a:r>
          </a:p>
          <a:p>
            <a:endParaRPr lang="en-US" sz="2200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Driving (speed, yielding, cell phone use)</a:t>
            </a:r>
          </a:p>
          <a:p>
            <a:pPr lvl="1"/>
            <a:endParaRPr lang="en-US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Walking (make eye contact, cell phone use when crossing)</a:t>
            </a:r>
          </a:p>
          <a:p>
            <a:pPr lvl="1"/>
            <a:endParaRPr lang="en-US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Bicycling (visibility at night, follow rules of the road)</a:t>
            </a:r>
          </a:p>
          <a:p>
            <a:pPr marL="457200" lvl="1" indent="0">
              <a:buNone/>
            </a:pPr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Post campaign messages on neighborhood social media sites</a:t>
            </a:r>
          </a:p>
          <a:p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Discuss topic at neighborhood meetings</a:t>
            </a:r>
          </a:p>
          <a:p>
            <a:pPr lvl="1"/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Engage PTA </a:t>
            </a:r>
          </a:p>
          <a:p>
            <a:endParaRPr lang="en-US" sz="2200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Safe driving behaviors during school drop-off and pick-up</a:t>
            </a:r>
          </a:p>
          <a:p>
            <a:pPr lvl="1"/>
            <a:r>
              <a:rPr lang="en-US" dirty="0" smtClean="0">
                <a:effectLst/>
              </a:rPr>
              <a:t>Post campaign messages for students and parents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962400" y="2111477"/>
            <a:ext cx="121920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989439" y="2111477"/>
            <a:ext cx="1192162" cy="3269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267200" y="2542868"/>
            <a:ext cx="1246239" cy="3306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267200" y="2542868"/>
            <a:ext cx="1246239" cy="3306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18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535" y="1986116"/>
            <a:ext cx="7315200" cy="1524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Questions?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535" y="3200400"/>
            <a:ext cx="8401665" cy="1524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Kim Brown, ADA Coordinator, Public Works</a:t>
            </a:r>
          </a:p>
          <a:p>
            <a:r>
              <a:rPr lang="en-US" dirty="0" err="1" smtClean="0">
                <a:solidFill>
                  <a:schemeClr val="tx1"/>
                </a:solidFill>
                <a:effectLst/>
              </a:rPr>
              <a:t>Carr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Lanham, Traffic Sergeant, Police</a:t>
            </a:r>
          </a:p>
          <a:p>
            <a:r>
              <a:rPr lang="en-US" dirty="0" smtClean="0">
                <a:solidFill>
                  <a:schemeClr val="tx1"/>
                </a:solidFill>
                <a:effectLst/>
              </a:rPr>
              <a:t>Doug Dahl, </a:t>
            </a:r>
            <a:r>
              <a:rPr lang="en-US" dirty="0">
                <a:solidFill>
                  <a:schemeClr val="tx1"/>
                </a:solidFill>
                <a:effectLst/>
              </a:rPr>
              <a:t>Target Zero Manager, Washington Traffic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Safety Commission</a:t>
            </a:r>
          </a:p>
          <a:p>
            <a:r>
              <a:rPr lang="en-US" dirty="0" smtClean="0">
                <a:solidFill>
                  <a:schemeClr val="tx1"/>
                </a:solidFill>
                <a:effectLst/>
              </a:rPr>
              <a:t>Amy Cloud, Communications and Outreach, Public Works 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95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762000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/>
              </a:rPr>
              <a:t>Pedestrian Safety Campaign</a:t>
            </a:r>
            <a:endParaRPr lang="en-US" sz="36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4281795" cy="39920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effectLst/>
              </a:rPr>
              <a:t>Review data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effectLst/>
              </a:rPr>
              <a:t>Set goals, objectives</a:t>
            </a:r>
          </a:p>
          <a:p>
            <a:pPr>
              <a:lnSpc>
                <a:spcPct val="110000"/>
              </a:lnSpc>
            </a:pPr>
            <a:r>
              <a:rPr lang="en-US" sz="2800" dirty="0">
                <a:effectLst/>
              </a:rPr>
              <a:t>Research best practices</a:t>
            </a:r>
          </a:p>
          <a:p>
            <a:r>
              <a:rPr lang="en-US" sz="2800" dirty="0" smtClean="0">
                <a:effectLst/>
              </a:rPr>
              <a:t>Develop strategies/tactics</a:t>
            </a:r>
          </a:p>
          <a:p>
            <a:r>
              <a:rPr lang="en-US" sz="2800" dirty="0" smtClean="0">
                <a:effectLst/>
              </a:rPr>
              <a:t>Evaluate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6" r="26288" b="27541"/>
          <a:stretch/>
        </p:blipFill>
        <p:spPr>
          <a:xfrm>
            <a:off x="4586595" y="1676400"/>
            <a:ext cx="3095084" cy="209746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94" y="4003671"/>
            <a:ext cx="3095085" cy="174098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068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527" y="152400"/>
            <a:ext cx="4939146" cy="594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52399"/>
            <a:ext cx="4648200" cy="592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6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315200" cy="762000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/>
              </a:rPr>
              <a:t>Where are collisions occurring in the roadway?</a:t>
            </a:r>
            <a:endParaRPr lang="en-US" sz="3600" dirty="0">
              <a:effectLst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111" y="1965918"/>
            <a:ext cx="4058988" cy="38847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965918"/>
            <a:ext cx="3991478" cy="388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7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76400"/>
            <a:ext cx="2409589" cy="27308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228600"/>
            <a:ext cx="5572605" cy="34037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2777" y="3733800"/>
            <a:ext cx="4010649" cy="240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6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10" y="572484"/>
            <a:ext cx="4508090" cy="27227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10" y="3352799"/>
            <a:ext cx="4508090" cy="26675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9303" y="961291"/>
            <a:ext cx="2748635" cy="2333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3618884"/>
            <a:ext cx="2748635" cy="205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8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90600"/>
            <a:ext cx="3543475" cy="40400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90600"/>
            <a:ext cx="3774302" cy="404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1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315200" cy="762000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/>
              </a:rPr>
              <a:t>Contributing Circumstances</a:t>
            </a:r>
            <a:endParaRPr lang="en-US" sz="3200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836173"/>
            <a:ext cx="4816421" cy="33097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836173"/>
            <a:ext cx="3794690" cy="330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073E87"/>
      </a:dk2>
      <a:lt2>
        <a:srgbClr val="4584D3"/>
      </a:lt2>
      <a:accent1>
        <a:srgbClr val="4584D3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96b8c44-77f5-4702-b2ee-49ddef5d8763">K5KSYQ4TTH5D-1-10581</_dlc_DocId>
    <_dlc_DocIdUrl xmlns="d96b8c44-77f5-4702-b2ee-49ddef5d8763">
      <Url>https://www.cob.org/_layouts/15/DocIdRedir.aspx?ID=K5KSYQ4TTH5D-1-10581</Url>
      <Description>K5KSYQ4TTH5D-1-10581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543E4637F85B419A34B291B8463EFB" ma:contentTypeVersion="5" ma:contentTypeDescription="Create a new document." ma:contentTypeScope="" ma:versionID="8f54e9e92b6def244257689fd40195b4">
  <xsd:schema xmlns:xsd="http://www.w3.org/2001/XMLSchema" xmlns:xs="http://www.w3.org/2001/XMLSchema" xmlns:p="http://schemas.microsoft.com/office/2006/metadata/properties" xmlns:ns1="http://schemas.microsoft.com/sharepoint/v3" xmlns:ns2="d96b8c44-77f5-4702-b2ee-49ddef5d8763" targetNamespace="http://schemas.microsoft.com/office/2006/metadata/properties" ma:root="true" ma:fieldsID="9ccd6d356d68f9ede9fcfd32b3bc9522" ns1:_="" ns2:_="">
    <xsd:import namespace="http://schemas.microsoft.com/sharepoint/v3"/>
    <xsd:import namespace="d96b8c44-77f5-4702-b2ee-49ddef5d876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6b8c44-77f5-4702-b2ee-49ddef5d876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1C1990-979F-4CE6-8540-0C862C3ED378}"/>
</file>

<file path=customXml/itemProps2.xml><?xml version="1.0" encoding="utf-8"?>
<ds:datastoreItem xmlns:ds="http://schemas.openxmlformats.org/officeDocument/2006/customXml" ds:itemID="{DACEBEC7-8662-4FD0-AD94-DA00B2F5874E}"/>
</file>

<file path=customXml/itemProps3.xml><?xml version="1.0" encoding="utf-8"?>
<ds:datastoreItem xmlns:ds="http://schemas.openxmlformats.org/officeDocument/2006/customXml" ds:itemID="{BD412317-F40A-46CB-BBCA-E040AA988E2E}"/>
</file>

<file path=customXml/itemProps4.xml><?xml version="1.0" encoding="utf-8"?>
<ds:datastoreItem xmlns:ds="http://schemas.openxmlformats.org/officeDocument/2006/customXml" ds:itemID="{452DA942-9B0C-43E7-A543-0833045C498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317</Words>
  <Application>Microsoft Office PowerPoint</Application>
  <PresentationFormat>On-screen Show (4:3)</PresentationFormat>
  <Paragraphs>94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Verdana</vt:lpstr>
      <vt:lpstr>Office Theme</vt:lpstr>
      <vt:lpstr>Pedestrian Safety Campaign</vt:lpstr>
      <vt:lpstr>Pedestrian Safety Campaign</vt:lpstr>
      <vt:lpstr>PowerPoint Presentation</vt:lpstr>
      <vt:lpstr>PowerPoint Presentation</vt:lpstr>
      <vt:lpstr>Where are collisions occurring in the roadway?</vt:lpstr>
      <vt:lpstr>PowerPoint Presentation</vt:lpstr>
      <vt:lpstr>PowerPoint Presentation</vt:lpstr>
      <vt:lpstr>PowerPoint Presentation</vt:lpstr>
      <vt:lpstr>Contributing Circumstances</vt:lpstr>
      <vt:lpstr>Campaign goal</vt:lpstr>
      <vt:lpstr>Strategy 1</vt:lpstr>
      <vt:lpstr>Strategy 2</vt:lpstr>
      <vt:lpstr>Strategy 3</vt:lpstr>
      <vt:lpstr>Evaluate</vt:lpstr>
      <vt:lpstr>PowerPoint Presentation</vt:lpstr>
      <vt:lpstr>Leading the way</vt:lpstr>
      <vt:lpstr>Questions?</vt:lpstr>
    </vt:vector>
  </TitlesOfParts>
  <Company>City of Bellingham, 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the case for pedestrian safety</dc:title>
  <dc:creator>Steven Niedermeyer</dc:creator>
  <cp:lastModifiedBy>Cloud, Amy C.</cp:lastModifiedBy>
  <cp:revision>309</cp:revision>
  <cp:lastPrinted>2017-07-19T17:37:20Z</cp:lastPrinted>
  <dcterms:created xsi:type="dcterms:W3CDTF">2010-09-01T16:48:24Z</dcterms:created>
  <dcterms:modified xsi:type="dcterms:W3CDTF">2017-08-03T18:59:34Z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-1603936947</vt:i4>
  </property>
  <property fmtid="{D5CDD505-2E9C-101B-9397-08002B2CF9AE}" pid="3" name="_NewReviewCycle">
    <vt:lpwstr/>
  </property>
  <property fmtid="{D5CDD505-2E9C-101B-9397-08002B2CF9AE}" pid="4" name="_EmailSubject">
    <vt:lpwstr>new "Travel with Care" web page - materials attached</vt:lpwstr>
  </property>
  <property fmtid="{D5CDD505-2E9C-101B-9397-08002B2CF9AE}" pid="5" name="_AuthorEmail">
    <vt:lpwstr>kimbrown@cob.org</vt:lpwstr>
  </property>
  <property fmtid="{D5CDD505-2E9C-101B-9397-08002B2CF9AE}" pid="6" name="_AuthorEmailDisplayName">
    <vt:lpwstr>Brown, Kimberly A.</vt:lpwstr>
  </property>
  <property fmtid="{D5CDD505-2E9C-101B-9397-08002B2CF9AE}" pid="7" name="ContentTypeId">
    <vt:lpwstr>0x010100B2543E4637F85B419A34B291B8463EFB</vt:lpwstr>
  </property>
  <property fmtid="{D5CDD505-2E9C-101B-9397-08002B2CF9AE}" pid="8" name="_dlc_DocIdItemGuid">
    <vt:lpwstr>c92e9eb5-93b6-46f0-a830-e9c2167a9ef8</vt:lpwstr>
  </property>
</Properties>
</file>