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03" r:id="rId3"/>
    <p:sldId id="258" r:id="rId4"/>
    <p:sldId id="259" r:id="rId5"/>
    <p:sldId id="290" r:id="rId6"/>
    <p:sldId id="307" r:id="rId7"/>
    <p:sldId id="327" r:id="rId8"/>
    <p:sldId id="317" r:id="rId9"/>
    <p:sldId id="304" r:id="rId10"/>
    <p:sldId id="299" r:id="rId11"/>
    <p:sldId id="318" r:id="rId12"/>
    <p:sldId id="308" r:id="rId13"/>
    <p:sldId id="305" r:id="rId14"/>
    <p:sldId id="306" r:id="rId15"/>
    <p:sldId id="296" r:id="rId16"/>
    <p:sldId id="262" r:id="rId17"/>
    <p:sldId id="265" r:id="rId18"/>
    <p:sldId id="266" r:id="rId19"/>
    <p:sldId id="332" r:id="rId20"/>
    <p:sldId id="319" r:id="rId21"/>
    <p:sldId id="330" r:id="rId22"/>
    <p:sldId id="326" r:id="rId23"/>
    <p:sldId id="320" r:id="rId24"/>
    <p:sldId id="277" r:id="rId25"/>
    <p:sldId id="312" r:id="rId26"/>
    <p:sldId id="329" r:id="rId27"/>
    <p:sldId id="279" r:id="rId28"/>
    <p:sldId id="331" r:id="rId29"/>
    <p:sldId id="286" r:id="rId30"/>
    <p:sldId id="334" r:id="rId31"/>
    <p:sldId id="339" r:id="rId32"/>
    <p:sldId id="336" r:id="rId33"/>
    <p:sldId id="335" r:id="rId34"/>
    <p:sldId id="281" r:id="rId35"/>
    <p:sldId id="297" r:id="rId36"/>
    <p:sldId id="298" r:id="rId37"/>
    <p:sldId id="337" r:id="rId38"/>
    <p:sldId id="340" r:id="rId39"/>
    <p:sldId id="338" r:id="rId40"/>
    <p:sldId id="333" r:id="rId41"/>
  </p:sldIdLst>
  <p:sldSz cx="9144000" cy="5143500" type="screen16x9"/>
  <p:notesSz cx="9144000" cy="5143500"/>
  <p:embeddedFontLst>
    <p:embeddedFont>
      <p:font typeface="Aptos Narrow" panose="020B0004020202020204" pitchFamily="34" charset="0"/>
      <p:regular r:id="rId43"/>
      <p:bold r:id="rId44"/>
      <p:italic r:id="rId45"/>
      <p:boldItalic r:id="rId46"/>
    </p:embeddedFont>
    <p:embeddedFont>
      <p:font typeface="Century" panose="02040604050505020304" pitchFamily="18" charset="0"/>
      <p:regular r:id="rId47"/>
    </p:embeddedFont>
    <p:embeddedFont>
      <p:font typeface="Josefin Sans" pitchFamily="2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hyP1joGAYbiFeRN0eRgAHRDXSC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7463A2-E0B6-4571-B83B-6BEC6B7BD5DC}">
  <a:tblStyle styleId="{BA7463A2-E0B6-4571-B83B-6BEC6B7BD5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25" autoAdjust="0"/>
  </p:normalViewPr>
  <p:slideViewPr>
    <p:cSldViewPr snapToGrid="0">
      <p:cViewPr varScale="1">
        <p:scale>
          <a:sx n="92" d="100"/>
          <a:sy n="92" d="100"/>
        </p:scale>
        <p:origin x="1266" y="7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6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‹#›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D6D8E1D6-375C-6943-A591-778F541E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CA788B42-CA63-4516-BFE8-CAE91C1884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654E7E6E-7CB6-C26D-C565-E78A2D5413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A2347EDD-9F8B-908D-F5BC-10C89ECAEA6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751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C0DD7047-5DA5-579D-CC3D-46DD63531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2C623ECF-DCBF-4B5C-862C-7CBE522E3F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F781A372-782B-B447-794D-6AF7D40C1B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004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E2C852B-E4B1-137C-3482-D2A60B4B1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A5C3A118-D55D-53B3-0930-EFBBF6D6E4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455D85F1-F677-94A9-1164-F21BA27A1B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Significant calculated risk booking a 2-night Broadway show was a success.</a:t>
            </a:r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A8593AD7-69D8-FD78-682D-0750E69092A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421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45AF08A2-E8E8-9554-5311-7E205946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FF3C02FA-76D9-B306-A9C4-300D81E920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5D4E10BE-EC23-C163-5661-165DBB0A4A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“Out of the Box” theatrical series was not popular or cost-effective and has been quietly phased out.</a:t>
            </a:r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96BB0C4D-0709-53A9-FE1A-A2592C3F4F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764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7484997e3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37484997e35_1_11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Rentals account for almost 50% of our attendance</a:t>
            </a:r>
            <a:endParaRPr dirty="0"/>
          </a:p>
        </p:txBody>
      </p:sp>
      <p:sp>
        <p:nvSpPr>
          <p:cNvPr id="178" name="Google Shape;178;g37484997e35_1_11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DDEC3A12-B232-3CFF-B191-300FFE48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9D7FDE47-29AB-1D65-B221-96871476AB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E801947C-C12A-30FE-339E-BA577821F8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4884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74822fe7d6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374822fe7d6_0_1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most recent report from a 30-year national study by the Americans for the Arts.</a:t>
            </a:r>
            <a:endParaRPr dirty="0"/>
          </a:p>
        </p:txBody>
      </p:sp>
      <p:sp>
        <p:nvSpPr>
          <p:cNvPr id="98" name="Google Shape;98;g374822fe7d6_0_16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4822fe7d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374822fe7d6_0_59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22% of MBT audiences, 13% of rental audiences are from 50+ miles away</a:t>
            </a:r>
          </a:p>
          <a:p>
            <a:pPr marL="627063" lvl="3" indent="-285750" fontAlgn="base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Every event brings multiplier effects through food, lodging, retail, and transit - especially for out-of-town visitors.</a:t>
            </a:r>
          </a:p>
          <a:p>
            <a:pPr marL="627063" lvl="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Investment in the arts yields direct returns in economic output, AND in community identity, youth engagement, and tourism.</a:t>
            </a:r>
            <a:endParaRPr dirty="0"/>
          </a:p>
        </p:txBody>
      </p:sp>
      <p:sp>
        <p:nvSpPr>
          <p:cNvPr id="126" name="Google Shape;126;g374822fe7d6_0_59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4822fe7d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74822fe7d6_0_2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5888" lvl="1" indent="-22225">
              <a:lnSpc>
                <a:spcPct val="115833"/>
              </a:lnSpc>
              <a:buClr>
                <a:schemeClr val="dk1"/>
              </a:buClr>
              <a:buSzPts val="1500"/>
            </a:pPr>
            <a:r>
              <a:rPr lang="en-US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These are estimated annual average headcounts of </a:t>
            </a:r>
          </a:p>
          <a:p>
            <a:pPr marL="115888" lvl="1" indent="-22225">
              <a:lnSpc>
                <a:spcPct val="115833"/>
              </a:lnSpc>
              <a:buClr>
                <a:schemeClr val="dk1"/>
              </a:buClr>
              <a:buSzPts val="1500"/>
            </a:pPr>
            <a:r>
              <a:rPr lang="en-US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full-time, part-time, and seasonal employment, </a:t>
            </a:r>
          </a:p>
          <a:p>
            <a:pPr marL="115888" lvl="1" indent="-22225">
              <a:lnSpc>
                <a:spcPct val="115833"/>
              </a:lnSpc>
              <a:buClr>
                <a:schemeClr val="dk1"/>
              </a:buClr>
              <a:buSzPts val="1500"/>
            </a:pPr>
            <a:r>
              <a:rPr lang="en-US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and therefore, not full-time equivalent (FTE) numbers.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374822fe7d6_0_26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>
          <a:extLst>
            <a:ext uri="{FF2B5EF4-FFF2-40B4-BE49-F238E27FC236}">
              <a16:creationId xmlns:a16="http://schemas.microsoft.com/office/drawing/2014/main" id="{8E0E7846-1440-FE68-5132-7038B50BD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74822fe7d6_0_26:notes">
            <a:extLst>
              <a:ext uri="{FF2B5EF4-FFF2-40B4-BE49-F238E27FC236}">
                <a16:creationId xmlns:a16="http://schemas.microsoft.com/office/drawing/2014/main" id="{791B1BA1-4A40-75D6-03FE-CF8F26F989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374822fe7d6_0_26:notes">
            <a:extLst>
              <a:ext uri="{FF2B5EF4-FFF2-40B4-BE49-F238E27FC236}">
                <a16:creationId xmlns:a16="http://schemas.microsoft.com/office/drawing/2014/main" id="{61068C0D-B61C-65DA-7A4D-AB6FF8F6DD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g374822fe7d6_0_26:notes">
            <a:extLst>
              <a:ext uri="{FF2B5EF4-FFF2-40B4-BE49-F238E27FC236}">
                <a16:creationId xmlns:a16="http://schemas.microsoft.com/office/drawing/2014/main" id="{59C7FD2F-8CAF-E5A3-6FF2-FB1F2B3EA5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37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61B1FD6-AFEA-20C8-692E-82D8691FD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:notes">
            <a:extLst>
              <a:ext uri="{FF2B5EF4-FFF2-40B4-BE49-F238E27FC236}">
                <a16:creationId xmlns:a16="http://schemas.microsoft.com/office/drawing/2014/main" id="{33190BD4-BCFE-2E5A-F386-029000FD3C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2:notes">
            <a:extLst>
              <a:ext uri="{FF2B5EF4-FFF2-40B4-BE49-F238E27FC236}">
                <a16:creationId xmlns:a16="http://schemas.microsoft.com/office/drawing/2014/main" id="{4574E3E2-62D1-9424-4724-15BA761218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:notes">
            <a:extLst>
              <a:ext uri="{FF2B5EF4-FFF2-40B4-BE49-F238E27FC236}">
                <a16:creationId xmlns:a16="http://schemas.microsoft.com/office/drawing/2014/main" id="{BC2186C3-C43F-48BF-935E-FEDD9D02F3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95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E3F31110-D3E8-E2EE-0729-DB7EA2764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CCC43D35-C5C1-918A-092B-8646303DBA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14CF0A02-776A-9E19-7827-097F20389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984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>
          <a:extLst>
            <a:ext uri="{FF2B5EF4-FFF2-40B4-BE49-F238E27FC236}">
              <a16:creationId xmlns:a16="http://schemas.microsoft.com/office/drawing/2014/main" id="{8EE7D623-F7E9-0A29-3555-1ADDF20F8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7484997e35_0_0:notes">
            <a:extLst>
              <a:ext uri="{FF2B5EF4-FFF2-40B4-BE49-F238E27FC236}">
                <a16:creationId xmlns:a16="http://schemas.microsoft.com/office/drawing/2014/main" id="{9C7E79EC-8537-30FC-33A7-EA4B321155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37484997e35_0_0:notes">
            <a:extLst>
              <a:ext uri="{FF2B5EF4-FFF2-40B4-BE49-F238E27FC236}">
                <a16:creationId xmlns:a16="http://schemas.microsoft.com/office/drawing/2014/main" id="{E75FBBCB-ABAD-95AD-8423-4EC87D5A474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check numbers with Matt</a:t>
            </a:r>
            <a:endParaRPr/>
          </a:p>
        </p:txBody>
      </p:sp>
      <p:sp>
        <p:nvSpPr>
          <p:cNvPr id="205" name="Google Shape;205;g37484997e35_0_0:notes">
            <a:extLst>
              <a:ext uri="{FF2B5EF4-FFF2-40B4-BE49-F238E27FC236}">
                <a16:creationId xmlns:a16="http://schemas.microsoft.com/office/drawing/2014/main" id="{86D99C59-5F56-90A6-E984-97003E989E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148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>
          <a:extLst>
            <a:ext uri="{FF2B5EF4-FFF2-40B4-BE49-F238E27FC236}">
              <a16:creationId xmlns:a16="http://schemas.microsoft.com/office/drawing/2014/main" id="{1BD98F8A-118D-BD5E-FD96-F6331C88F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7484997e35_1_1:notes">
            <a:extLst>
              <a:ext uri="{FF2B5EF4-FFF2-40B4-BE49-F238E27FC236}">
                <a16:creationId xmlns:a16="http://schemas.microsoft.com/office/drawing/2014/main" id="{DAEE397C-68B5-7B40-9620-FF071FC46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37484997e35_1_1:notes">
            <a:extLst>
              <a:ext uri="{FF2B5EF4-FFF2-40B4-BE49-F238E27FC236}">
                <a16:creationId xmlns:a16="http://schemas.microsoft.com/office/drawing/2014/main" id="{90243C6F-1F02-A8CA-5BA3-46EA1C336E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g37484997e35_1_1:notes">
            <a:extLst>
              <a:ext uri="{FF2B5EF4-FFF2-40B4-BE49-F238E27FC236}">
                <a16:creationId xmlns:a16="http://schemas.microsoft.com/office/drawing/2014/main" id="{ABBE0E0C-28A3-20D6-477B-C06A9CE36A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379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FC1DC7D5-2C95-5977-0D44-13EC0033C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D23B6F38-2820-D0A5-6FE2-378445EDD9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D0286397-FC3E-3F24-B433-5BFE4562C5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Adjusted Net is derived by removing non-recurring income ($599k) and depreciation expense ($241k). These are not audited results yet, but we believe they are accurate.</a:t>
            </a:r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7C11266C-B93C-10E2-D182-0089C16D711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637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B5BC786E-1D42-F1A4-DD15-93DD401BB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66B13DF0-D6E1-160F-8498-27F764958A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303DE774-B637-C1C0-C450-E09EE26E27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We seek many sources of support. 2nd year of record-breaking number of Member households and donations!  </a:t>
            </a:r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D16BA416-37A8-26B1-81A6-6E55A6A5ED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104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45861799-E22F-7DDB-15FF-08EFA464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258A761F-4826-1198-1633-0DFB88C55C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303F38F8-1A4D-789F-3278-338EC5327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/>
              <a:t>2 Season Sponsors!</a:t>
            </a:r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2884EF3A-2995-A583-8D72-DF891A1D457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391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7b4af2388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7b4af23887_0_8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37b4af23887_0_8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86E7267B-0410-AFC0-7BE5-6E64DBC15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EE9DA046-1B6C-AD99-E8C3-407EDED5D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CB7F6B41-C356-6EC3-4D8D-F059C6A822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7D0B8D4C-2127-1CD6-22E7-BC4C9E9700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61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A9601D93-5246-1178-7401-65A0D6279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22D09CD6-636D-D9D1-82D3-E8480B66989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30EEC49D-FC96-1F2D-297C-C6BD0746D7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35A2090A-7FBE-531B-FA85-1944B01595E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1125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237B7AE7-C39E-B516-BBC4-D440F676E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C9001351-1D32-2FD2-4B44-2FF2185D5D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0A82EF23-2971-F1CE-DFD3-3B03CCA10D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2B5DA61F-33F8-C136-B3E1-B721F7CA4B5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672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6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b="1" dirty="0">
                <a:solidFill>
                  <a:schemeClr val="dk1"/>
                </a:solidFill>
              </a:rPr>
              <a:t>Leveraging Funding</a:t>
            </a: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MBT secured another $1,000,000 State History Preservation grant for this project</a:t>
            </a: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Requires $2,000,000 in matching funds</a:t>
            </a: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50% of that match can be PFD/COB funding the roof replacement</a:t>
            </a: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200" dirty="0">
                <a:solidFill>
                  <a:schemeClr val="dk1"/>
                </a:solidFill>
              </a:rPr>
              <a:t>MBT is currently raising the other $1,000,000+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3" name="Google Shape;263;p16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>
          <a:extLst>
            <a:ext uri="{FF2B5EF4-FFF2-40B4-BE49-F238E27FC236}">
              <a16:creationId xmlns:a16="http://schemas.microsoft.com/office/drawing/2014/main" id="{089775D3-D46D-499A-9119-86C19A21F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:notes">
            <a:extLst>
              <a:ext uri="{FF2B5EF4-FFF2-40B4-BE49-F238E27FC236}">
                <a16:creationId xmlns:a16="http://schemas.microsoft.com/office/drawing/2014/main" id="{B450BC26-2AD4-ABCD-95FF-42D18FB3ECE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6:notes">
            <a:extLst>
              <a:ext uri="{FF2B5EF4-FFF2-40B4-BE49-F238E27FC236}">
                <a16:creationId xmlns:a16="http://schemas.microsoft.com/office/drawing/2014/main" id="{0A128239-85D0-1E74-0FC8-4A182AD48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6:notes">
            <a:extLst>
              <a:ext uri="{FF2B5EF4-FFF2-40B4-BE49-F238E27FC236}">
                <a16:creationId xmlns:a16="http://schemas.microsoft.com/office/drawing/2014/main" id="{FA62F0E2-7F1A-6F37-0C0D-6BFDB02BF82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370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CBEF117-660A-87D2-DCA0-10FD4BA96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BD1DE0C8-E13D-AB98-1093-EB4BBFE1EF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555F7821-E1F2-3A0F-122E-2F614B2229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r>
              <a:rPr lang="en-US" dirty="0"/>
              <a:t>There are many other options we can consider envisioning for the long-term future of the theatre, including seismic retrofitting, reconfiguring the back of the house, expanding the stage, </a:t>
            </a:r>
            <a:endParaRPr dirty="0"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631BFE22-9F72-76EE-81A8-D55A62D207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547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3A11A6E5-F5C8-5280-1A0C-6ADC9729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BCC65FFE-1229-2E67-60C4-224807A6D5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28B4686C-6523-CB15-A843-129BDC96A0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204B9FEB-0ED1-63C6-F651-7352449512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189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82200EC1-6969-D350-EE2E-D0E2B4821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DD44EE1F-66AA-0A14-9A64-136603347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9435386F-9939-899F-BDA6-041D8A56B4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2B8FDEDB-848E-5427-D4A7-F424B268EF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4753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>
          <a:extLst>
            <a:ext uri="{FF2B5EF4-FFF2-40B4-BE49-F238E27FC236}">
              <a16:creationId xmlns:a16="http://schemas.microsoft.com/office/drawing/2014/main" id="{D4FA0898-F47B-B0D3-C47F-D23AE9790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6:notes">
            <a:extLst>
              <a:ext uri="{FF2B5EF4-FFF2-40B4-BE49-F238E27FC236}">
                <a16:creationId xmlns:a16="http://schemas.microsoft.com/office/drawing/2014/main" id="{A1D2F7D9-F5B2-AD3C-065E-91E7DF6EF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544763" y="876300"/>
            <a:ext cx="4206875" cy="23669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6:notes">
            <a:extLst>
              <a:ext uri="{FF2B5EF4-FFF2-40B4-BE49-F238E27FC236}">
                <a16:creationId xmlns:a16="http://schemas.microsoft.com/office/drawing/2014/main" id="{AED6078D-B557-0318-F4B5-EA288B38A8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29640" y="3373215"/>
            <a:ext cx="7437120" cy="276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t" anchorCtr="0">
            <a:noAutofit/>
          </a:bodyPr>
          <a:lstStyle/>
          <a:p>
            <a:pPr marL="0" indent="0"/>
            <a:r>
              <a:rPr lang="en-US" dirty="0"/>
              <a:t>Wilco. Alderwood school concert. </a:t>
            </a:r>
            <a:endParaRPr dirty="0"/>
          </a:p>
        </p:txBody>
      </p:sp>
      <p:sp>
        <p:nvSpPr>
          <p:cNvPr id="240" name="Google Shape;240;p16:notes">
            <a:extLst>
              <a:ext uri="{FF2B5EF4-FFF2-40B4-BE49-F238E27FC236}">
                <a16:creationId xmlns:a16="http://schemas.microsoft.com/office/drawing/2014/main" id="{152D647D-7A99-A46E-B1ED-121B9B7264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266347" y="6659881"/>
            <a:ext cx="4028440" cy="35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43" tIns="52157" rIns="104343" bIns="52157" anchor="b" anchorCtr="0">
            <a:noAutofit/>
          </a:bodyPr>
          <a:lstStyle/>
          <a:p>
            <a:pPr algn="r"/>
            <a:fld id="{00000000-1234-1234-1234-123412341234}" type="slidenum">
              <a:rPr lang="en-US"/>
              <a:pPr algn="r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67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/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/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>
          <a:extLst>
            <a:ext uri="{FF2B5EF4-FFF2-40B4-BE49-F238E27FC236}">
              <a16:creationId xmlns:a16="http://schemas.microsoft.com/office/drawing/2014/main" id="{2D2B1BAF-AFE4-52B9-4DB6-68536881D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:notes">
            <a:extLst>
              <a:ext uri="{FF2B5EF4-FFF2-40B4-BE49-F238E27FC236}">
                <a16:creationId xmlns:a16="http://schemas.microsoft.com/office/drawing/2014/main" id="{EB8983A0-938F-1D00-DF63-46707DC056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:notes">
            <a:extLst>
              <a:ext uri="{FF2B5EF4-FFF2-40B4-BE49-F238E27FC236}">
                <a16:creationId xmlns:a16="http://schemas.microsoft.com/office/drawing/2014/main" id="{D8E77083-6920-F5F8-A077-6F6C66F24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1648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2084D6C1-029C-D123-BC05-4CB485168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E49B049F-B058-C46E-6428-DD67A38A79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C68DC130-9893-5D66-5B04-09ADA0A603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6802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0654C580-B109-CE67-18CF-6B8178A5D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C67896B7-61AA-452B-914B-4720C014EF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18357E0B-9501-8049-D99F-4A320F3383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3,000 more tickets total, but </a:t>
            </a:r>
            <a:r>
              <a:rPr lang="en-US" u="sng" dirty="0"/>
              <a:t>2,179</a:t>
            </a:r>
            <a:r>
              <a:rPr lang="en-US" dirty="0"/>
              <a:t> more from 50+ is 14% growth!</a:t>
            </a:r>
            <a:endParaRPr dirty="0"/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2442543D-FA6C-EDDF-7105-23F6271594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136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517EFF9C-DCD5-E5C1-2E0B-C02ADF33D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>
            <a:extLst>
              <a:ext uri="{FF2B5EF4-FFF2-40B4-BE49-F238E27FC236}">
                <a16:creationId xmlns:a16="http://schemas.microsoft.com/office/drawing/2014/main" id="{F290A0CD-6A2E-4DB9-6AFE-ECF24E5094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>
            <a:extLst>
              <a:ext uri="{FF2B5EF4-FFF2-40B4-BE49-F238E27FC236}">
                <a16:creationId xmlns:a16="http://schemas.microsoft.com/office/drawing/2014/main" id="{98F89C6D-E88A-4316-990C-96F0BFF411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2008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CF579D62-62E4-311D-84E8-65851C6CE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39DCC77C-60DA-C9D7-200E-8C0FB4DF0B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6D7C8ACB-A202-02A1-8371-88D86B7D39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A245AA1E-B03B-09D3-5645-34E7CBB2089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75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8F7D4CB8-3568-DDFE-4AF6-114544892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>
            <a:extLst>
              <a:ext uri="{FF2B5EF4-FFF2-40B4-BE49-F238E27FC236}">
                <a16:creationId xmlns:a16="http://schemas.microsoft.com/office/drawing/2014/main" id="{42E76D4C-B81E-1B3B-4E6F-B3569877688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3:notes">
            <a:extLst>
              <a:ext uri="{FF2B5EF4-FFF2-40B4-BE49-F238E27FC236}">
                <a16:creationId xmlns:a16="http://schemas.microsoft.com/office/drawing/2014/main" id="{11B96059-4BC8-E84D-4C0A-F711BB791A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:notes">
            <a:extLst>
              <a:ext uri="{FF2B5EF4-FFF2-40B4-BE49-F238E27FC236}">
                <a16:creationId xmlns:a16="http://schemas.microsoft.com/office/drawing/2014/main" id="{9BD92BB2-1AF3-D969-354F-E9FACF32D2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2386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4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5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5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6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6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6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7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7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7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7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8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457200" y="205740"/>
            <a:ext cx="822960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822960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mculture.org/assets/files/reports/AEP6_NationalReport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nmculture.org/assets/files/reports/AEP6_NationalReport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hyperlink" Target="https://nmculture.org/assets/files/reports/AEP6_NationalReport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" descr="A tower with a red do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"/>
          <p:cNvSpPr txBox="1"/>
          <p:nvPr/>
        </p:nvSpPr>
        <p:spPr>
          <a:xfrm>
            <a:off x="4648985" y="2800350"/>
            <a:ext cx="4649169" cy="184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 </a:t>
            </a:r>
            <a:r>
              <a:rPr lang="en-US" sz="27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2024-2025</a:t>
            </a:r>
            <a:endParaRPr sz="27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lvl="0" algn="ctr">
              <a:spcBef>
                <a:spcPts val="60"/>
              </a:spcBef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en-US" sz="18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  <a:t>Public Facilities District</a:t>
            </a:r>
            <a:br>
              <a:rPr lang="en-US" sz="18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r>
              <a:rPr lang="en-US" sz="18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  <a:t>September 18, 2025</a:t>
            </a: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49" name="Google Shape;49;p1"/>
          <p:cNvSpPr/>
          <p:nvPr/>
        </p:nvSpPr>
        <p:spPr>
          <a:xfrm>
            <a:off x="5105399" y="3867150"/>
            <a:ext cx="3736340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1E4C0EB4-1C96-2531-195D-BEC930D29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DB281394-E18A-3093-1225-712E0CB893B5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7C56E2F4-5490-B90B-08A0-DF2C461305C6}"/>
              </a:ext>
            </a:extLst>
          </p:cNvPr>
          <p:cNvSpPr txBox="1"/>
          <p:nvPr/>
        </p:nvSpPr>
        <p:spPr>
          <a:xfrm>
            <a:off x="517765" y="895350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Arts Education Summary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4493A614-EC98-3F42-9CAC-1A7DF4B40E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D0149B4-1B29-ECA6-12D6-DB3A8AA7A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719846"/>
              </p:ext>
            </p:extLst>
          </p:nvPr>
        </p:nvGraphicFramePr>
        <p:xfrm>
          <a:off x="517765" y="1694103"/>
          <a:ext cx="3583936" cy="1971380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2185326">
                  <a:extLst>
                    <a:ext uri="{9D8B030D-6E8A-4147-A177-3AD203B41FA5}">
                      <a16:colId xmlns:a16="http://schemas.microsoft.com/office/drawing/2014/main" val="1073761848"/>
                    </a:ext>
                  </a:extLst>
                </a:gridCol>
                <a:gridCol w="1398610">
                  <a:extLst>
                    <a:ext uri="{9D8B030D-6E8A-4147-A177-3AD203B41FA5}">
                      <a16:colId xmlns:a16="http://schemas.microsoft.com/office/drawing/2014/main" val="2101245923"/>
                    </a:ext>
                  </a:extLst>
                </a:gridCol>
              </a:tblGrid>
              <a:tr h="3942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sng" strike="noStrike" dirty="0">
                          <a:effectLst/>
                        </a:rPr>
                        <a:t>FY 24-25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909348"/>
                  </a:ext>
                </a:extLst>
              </a:tr>
              <a:tr h="394276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Students Served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11,859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07776"/>
                  </a:ext>
                </a:extLst>
              </a:tr>
              <a:tr h="3942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Schools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78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5008530"/>
                  </a:ext>
                </a:extLst>
              </a:tr>
              <a:tr h="3942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School Districts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9787092"/>
                  </a:ext>
                </a:extLst>
              </a:tr>
              <a:tr h="39427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Counties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47394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D43A157-6154-73E0-D867-9F05549C9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0785" y="1694103"/>
            <a:ext cx="4701722" cy="3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B469DBB2-CBA6-E3D1-A142-E066C8772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A tower with a red dome&#10;&#10;AI-generated content may be incorrect.">
            <a:extLst>
              <a:ext uri="{FF2B5EF4-FFF2-40B4-BE49-F238E27FC236}">
                <a16:creationId xmlns:a16="http://schemas.microsoft.com/office/drawing/2014/main" id="{5AD46804-831C-D51E-7205-21358BD42B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7D178414-6368-9EA0-B844-2656ACFF1198}"/>
              </a:ext>
            </a:extLst>
          </p:cNvPr>
          <p:cNvSpPr txBox="1"/>
          <p:nvPr/>
        </p:nvSpPr>
        <p:spPr>
          <a:xfrm>
            <a:off x="4875046" y="3562350"/>
            <a:ext cx="4497554" cy="161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Main Stage and Walton</a:t>
            </a:r>
            <a:endParaRPr sz="24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54BAD6FB-BAC8-438A-4F93-F762FA2A2016}"/>
              </a:ext>
            </a:extLst>
          </p:cNvPr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24896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15AA7ABB-1C80-4FF8-179F-077D8CAB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416C101C-C4DB-5510-E74E-132C958FDE21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7CE1EDCA-7DE7-0BC1-A13D-44835FAE09F5}"/>
              </a:ext>
            </a:extLst>
          </p:cNvPr>
          <p:cNvSpPr txBox="1"/>
          <p:nvPr/>
        </p:nvSpPr>
        <p:spPr>
          <a:xfrm>
            <a:off x="517765" y="895350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MBT Presents – Main Stage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B62C2E50-6E8F-28E3-913B-DC05F4F811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1644495-C385-FE6F-785E-3B44EDEEBF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415670"/>
              </p:ext>
            </p:extLst>
          </p:nvPr>
        </p:nvGraphicFramePr>
        <p:xfrm>
          <a:off x="4926565" y="1804987"/>
          <a:ext cx="2950235" cy="1990725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1985435">
                  <a:extLst>
                    <a:ext uri="{9D8B030D-6E8A-4147-A177-3AD203B41FA5}">
                      <a16:colId xmlns:a16="http://schemas.microsoft.com/office/drawing/2014/main" val="1073761848"/>
                    </a:ext>
                  </a:extLst>
                </a:gridCol>
                <a:gridCol w="964800">
                  <a:extLst>
                    <a:ext uri="{9D8B030D-6E8A-4147-A177-3AD203B41FA5}">
                      <a16:colId xmlns:a16="http://schemas.microsoft.com/office/drawing/2014/main" val="21012459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sng" strike="noStrike" dirty="0">
                          <a:effectLst/>
                        </a:rPr>
                        <a:t>FY 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909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Broadway Performances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89420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Main Stage Total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41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07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Tickets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44,427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658127"/>
                  </a:ext>
                </a:extLst>
              </a:tr>
            </a:tbl>
          </a:graphicData>
        </a:graphic>
      </p:graphicFrame>
      <p:pic>
        <p:nvPicPr>
          <p:cNvPr id="6" name="Picture 5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23554641-934E-702A-27CE-CC93B215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18" y="1804987"/>
            <a:ext cx="4474172" cy="2513897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0948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59C5D037-BB9A-7702-6D8C-8FA26CDA6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E1BDC8BE-92E8-0AAE-EE7B-4579B7C36391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B22819B2-81FB-324E-A6BB-FC653F74D002}"/>
              </a:ext>
            </a:extLst>
          </p:cNvPr>
          <p:cNvSpPr txBox="1"/>
          <p:nvPr/>
        </p:nvSpPr>
        <p:spPr>
          <a:xfrm>
            <a:off x="517765" y="895350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MBT Presents – Walton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8B77EDC7-F3FC-FE06-6B56-38823A8A8E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78C495-6CC8-1658-58F6-5ADB75FBAE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2126"/>
              </p:ext>
            </p:extLst>
          </p:nvPr>
        </p:nvGraphicFramePr>
        <p:xfrm>
          <a:off x="843400" y="1808031"/>
          <a:ext cx="3052048" cy="1097280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2238391">
                  <a:extLst>
                    <a:ext uri="{9D8B030D-6E8A-4147-A177-3AD203B41FA5}">
                      <a16:colId xmlns:a16="http://schemas.microsoft.com/office/drawing/2014/main" val="1073761848"/>
                    </a:ext>
                  </a:extLst>
                </a:gridCol>
                <a:gridCol w="813657">
                  <a:extLst>
                    <a:ext uri="{9D8B030D-6E8A-4147-A177-3AD203B41FA5}">
                      <a16:colId xmlns:a16="http://schemas.microsoft.com/office/drawing/2014/main" val="210124592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sng" strike="noStrike" dirty="0">
                          <a:effectLst/>
                        </a:rPr>
                        <a:t>FY25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90934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Performances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50085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Tickets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2,883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1007935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CF3934B-88FE-7A7E-38A6-B33CFDF21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48553" y="1593108"/>
            <a:ext cx="3377681" cy="3377681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045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7484997e35_1_11"/>
          <p:cNvSpPr/>
          <p:nvPr/>
        </p:nvSpPr>
        <p:spPr>
          <a:xfrm>
            <a:off x="609599" y="1514601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181" name="Google Shape;181;g37484997e35_1_11"/>
          <p:cNvSpPr txBox="1"/>
          <p:nvPr/>
        </p:nvSpPr>
        <p:spPr>
          <a:xfrm>
            <a:off x="517765" y="929827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Ticketed Events by Renters</a:t>
            </a:r>
            <a:endParaRPr dirty="0"/>
          </a:p>
        </p:txBody>
      </p:sp>
      <p:pic>
        <p:nvPicPr>
          <p:cNvPr id="183" name="Google Shape;183;g37484997e35_1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person playing a cello&#10;&#10;AI-generated content may be incorrect.">
            <a:extLst>
              <a:ext uri="{FF2B5EF4-FFF2-40B4-BE49-F238E27FC236}">
                <a16:creationId xmlns:a16="http://schemas.microsoft.com/office/drawing/2014/main" id="{C922AA8C-CA0B-D256-5F9F-7FA1091E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415" y="2814007"/>
            <a:ext cx="2382675" cy="2114823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5E1C8F-31BB-E578-4E3C-FF638DB47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648" y="1690581"/>
            <a:ext cx="3095561" cy="1985029"/>
          </a:xfrm>
          <a:prstGeom prst="rect">
            <a:avLst/>
          </a:prstGeom>
        </p:spPr>
      </p:pic>
      <p:pic>
        <p:nvPicPr>
          <p:cNvPr id="11" name="Picture 10" descr="A band on a stage&#10;&#10;AI-generated content may be incorrect.">
            <a:extLst>
              <a:ext uri="{FF2B5EF4-FFF2-40B4-BE49-F238E27FC236}">
                <a16:creationId xmlns:a16="http://schemas.microsoft.com/office/drawing/2014/main" id="{D20BA110-8AA3-C6F9-FD19-C526FFA24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034" y="1690581"/>
            <a:ext cx="2114823" cy="211482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192369-263F-DD32-4906-82E5D7852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100031"/>
              </p:ext>
            </p:extLst>
          </p:nvPr>
        </p:nvGraphicFramePr>
        <p:xfrm>
          <a:off x="2782123" y="1636995"/>
          <a:ext cx="2402918" cy="1100338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1465193">
                  <a:extLst>
                    <a:ext uri="{9D8B030D-6E8A-4147-A177-3AD203B41FA5}">
                      <a16:colId xmlns:a16="http://schemas.microsoft.com/office/drawing/2014/main" val="140410077"/>
                    </a:ext>
                  </a:extLst>
                </a:gridCol>
                <a:gridCol w="937725">
                  <a:extLst>
                    <a:ext uri="{9D8B030D-6E8A-4147-A177-3AD203B41FA5}">
                      <a16:colId xmlns:a16="http://schemas.microsoft.com/office/drawing/2014/main" val="91679731"/>
                    </a:ext>
                  </a:extLst>
                </a:gridCol>
              </a:tblGrid>
              <a:tr h="361756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sng" strike="noStrike" dirty="0">
                          <a:effectLst/>
                        </a:rPr>
                        <a:t>FY 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320842"/>
                  </a:ext>
                </a:extLst>
              </a:tr>
              <a:tr h="369291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Events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55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374177"/>
                  </a:ext>
                </a:extLst>
              </a:tr>
              <a:tr h="369291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Tickets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52,175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653763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B199801B-797E-15EC-63A5-B9CC7DA1C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A tower with a red dome&#10;&#10;AI-generated content may be incorrect.">
            <a:extLst>
              <a:ext uri="{FF2B5EF4-FFF2-40B4-BE49-F238E27FC236}">
                <a16:creationId xmlns:a16="http://schemas.microsoft.com/office/drawing/2014/main" id="{5FE55D2C-0A07-2041-1A1C-7F8CCFC8B7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7F502663-4E24-8284-B866-3DD2B6FAD109}"/>
              </a:ext>
            </a:extLst>
          </p:cNvPr>
          <p:cNvSpPr txBox="1"/>
          <p:nvPr/>
        </p:nvSpPr>
        <p:spPr>
          <a:xfrm>
            <a:off x="4875046" y="3562350"/>
            <a:ext cx="4497554" cy="173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Economic Impact</a:t>
            </a:r>
            <a:endParaRPr sz="27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86BB9A7A-43C5-532C-C707-72BF6978174C}"/>
              </a:ext>
            </a:extLst>
          </p:cNvPr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61064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4822fe7d6_0_16"/>
          <p:cNvSpPr/>
          <p:nvPr/>
        </p:nvSpPr>
        <p:spPr>
          <a:xfrm>
            <a:off x="609599" y="2013524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101" name="Google Shape;101;g374822fe7d6_0_16"/>
          <p:cNvSpPr txBox="1"/>
          <p:nvPr/>
        </p:nvSpPr>
        <p:spPr>
          <a:xfrm>
            <a:off x="517765" y="971550"/>
            <a:ext cx="7755000" cy="10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Americans for the Arts:</a:t>
            </a:r>
            <a:endParaRPr sz="3125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Arts &amp; Economic Prosperity 6</a:t>
            </a:r>
            <a:endParaRPr/>
          </a:p>
        </p:txBody>
      </p:sp>
      <p:sp>
        <p:nvSpPr>
          <p:cNvPr id="102" name="Google Shape;102;g374822fe7d6_0_16"/>
          <p:cNvSpPr txBox="1"/>
          <p:nvPr/>
        </p:nvSpPr>
        <p:spPr>
          <a:xfrm>
            <a:off x="533005" y="2165925"/>
            <a:ext cx="8093100" cy="1163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Arts and Culture sector generated </a:t>
            </a:r>
            <a:r>
              <a:rPr lang="en-US" sz="2000" b="1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$151.7 billion</a:t>
            </a: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 in economic activity</a:t>
            </a:r>
          </a:p>
          <a:p>
            <a:pPr marL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	$73.3 billion in org spending</a:t>
            </a:r>
          </a:p>
          <a:p>
            <a:pPr marL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	$78.4 billion in audience spending</a:t>
            </a:r>
          </a:p>
        </p:txBody>
      </p:sp>
      <p:pic>
        <p:nvPicPr>
          <p:cNvPr id="103" name="Google Shape;103;g374822fe7d6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374822fe7d6_0_16"/>
          <p:cNvSpPr txBox="1"/>
          <p:nvPr/>
        </p:nvSpPr>
        <p:spPr>
          <a:xfrm>
            <a:off x="719225" y="4607875"/>
            <a:ext cx="78996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Josefin Sans"/>
                <a:ea typeface="Josefin Sans"/>
                <a:cs typeface="Josefin Sans"/>
                <a:sym typeface="Josefin Sans"/>
              </a:rPr>
              <a:t>REFERENCE: </a:t>
            </a:r>
            <a:r>
              <a:rPr lang="en-US" sz="1600" u="sng" dirty="0">
                <a:solidFill>
                  <a:schemeClr val="hlink"/>
                </a:solidFill>
                <a:latin typeface="Josefin Sans"/>
                <a:ea typeface="Josefin Sans"/>
                <a:cs typeface="Josefin Sans"/>
                <a:sym typeface="Josefin Sans"/>
                <a:hlinkClick r:id="rId4"/>
              </a:rPr>
              <a:t>https://nmculture.org/assets/files/reports/AEP6_NationalReport.pdf</a:t>
            </a:r>
            <a:r>
              <a:rPr lang="en-US" sz="1600" dirty="0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1600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" name="Google Shape;102;g374822fe7d6_0_16">
            <a:extLst>
              <a:ext uri="{FF2B5EF4-FFF2-40B4-BE49-F238E27FC236}">
                <a16:creationId xmlns:a16="http://schemas.microsoft.com/office/drawing/2014/main" id="{11C5DF40-CA92-0CAC-1E75-A1311ACCF23F}"/>
              </a:ext>
            </a:extLst>
          </p:cNvPr>
          <p:cNvSpPr txBox="1"/>
          <p:nvPr/>
        </p:nvSpPr>
        <p:spPr>
          <a:xfrm>
            <a:off x="609599" y="3591387"/>
            <a:ext cx="8093100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2.6 million jobs</a:t>
            </a: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, </a:t>
            </a:r>
            <a:r>
              <a:rPr lang="en-US" sz="2000" b="1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$29.1 billion in tax revenue</a:t>
            </a: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, and </a:t>
            </a:r>
            <a:r>
              <a:rPr lang="en-US" sz="2000" b="1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$101 billion in personal income</a:t>
            </a: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.</a:t>
            </a:r>
            <a:endParaRPr sz="2000" dirty="0">
              <a:solidFill>
                <a:schemeClr val="dk1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74822fe7d6_0_59"/>
          <p:cNvSpPr/>
          <p:nvPr/>
        </p:nvSpPr>
        <p:spPr>
          <a:xfrm>
            <a:off x="609599" y="1480124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129" name="Google Shape;129;g374822fe7d6_0_59"/>
          <p:cNvSpPr txBox="1"/>
          <p:nvPr/>
        </p:nvSpPr>
        <p:spPr>
          <a:xfrm>
            <a:off x="517765" y="895350"/>
            <a:ext cx="7755000" cy="105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Local Economic Activity: </a:t>
            </a:r>
            <a:r>
              <a:rPr lang="en-US" sz="28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Audience Spending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dirty="0"/>
          </a:p>
        </p:txBody>
      </p:sp>
      <p:sp>
        <p:nvSpPr>
          <p:cNvPr id="130" name="Google Shape;130;g374822fe7d6_0_59"/>
          <p:cNvSpPr txBox="1"/>
          <p:nvPr/>
        </p:nvSpPr>
        <p:spPr>
          <a:xfrm>
            <a:off x="431306" y="2224645"/>
            <a:ext cx="5127536" cy="83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b="1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$3,482,000 </a:t>
            </a: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= estimated audience spending in local economy </a:t>
            </a:r>
            <a:r>
              <a:rPr lang="en-US" sz="1800" u="sng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beyond admission  </a:t>
            </a:r>
          </a:p>
        </p:txBody>
      </p:sp>
      <p:pic>
        <p:nvPicPr>
          <p:cNvPr id="131" name="Google Shape;131;g374822fe7d6_0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4;g374822fe7d6_0_16">
            <a:extLst>
              <a:ext uri="{FF2B5EF4-FFF2-40B4-BE49-F238E27FC236}">
                <a16:creationId xmlns:a16="http://schemas.microsoft.com/office/drawing/2014/main" id="{C83E8B49-BAFB-CE58-2384-5D2B64C37C22}"/>
              </a:ext>
            </a:extLst>
          </p:cNvPr>
          <p:cNvSpPr txBox="1"/>
          <p:nvPr/>
        </p:nvSpPr>
        <p:spPr>
          <a:xfrm>
            <a:off x="719225" y="4607875"/>
            <a:ext cx="78996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Josefin Sans"/>
                <a:ea typeface="Josefin Sans"/>
                <a:cs typeface="Josefin Sans"/>
                <a:sym typeface="Josefin Sans"/>
              </a:rPr>
              <a:t>REFERENCE: </a:t>
            </a:r>
            <a:r>
              <a:rPr lang="en-US" sz="800" u="sng" dirty="0">
                <a:solidFill>
                  <a:schemeClr val="hlink"/>
                </a:solidFill>
                <a:latin typeface="Josefin Sans"/>
                <a:ea typeface="Josefin Sans"/>
                <a:cs typeface="Josefin Sans"/>
                <a:sym typeface="Josefin Sans"/>
                <a:hlinkClick r:id="rId4"/>
              </a:rPr>
              <a:t>https://nmculture.org/assets/files/reports/AEP6_NationalReport.pdf</a:t>
            </a:r>
            <a:r>
              <a:rPr lang="en-US" sz="800" dirty="0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800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7A549-5300-FFED-5451-D81B092C7B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2" y="2313546"/>
            <a:ext cx="3192156" cy="212916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A383E5-3CE6-6318-3402-F3695ED9BDE0}"/>
              </a:ext>
            </a:extLst>
          </p:cNvPr>
          <p:cNvSpPr txBox="1"/>
          <p:nvPr/>
        </p:nvSpPr>
        <p:spPr>
          <a:xfrm>
            <a:off x="609599" y="3158102"/>
            <a:ext cx="48396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tabLst/>
              <a:defRPr/>
            </a:pPr>
            <a:r>
              <a:rPr lang="en-US" sz="1800" dirty="0">
                <a:solidFill>
                  <a:schemeClr val="dk1"/>
                </a:solidFill>
                <a:latin typeface="Josefin Sans"/>
                <a:sym typeface="Josefin Sans"/>
              </a:rPr>
              <a:t>($35 avg. x 99,500 non-education attendees)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4822fe7d6_0_26"/>
          <p:cNvSpPr/>
          <p:nvPr/>
        </p:nvSpPr>
        <p:spPr>
          <a:xfrm>
            <a:off x="609599" y="1480124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138" name="Google Shape;138;g374822fe7d6_0_26"/>
          <p:cNvSpPr txBox="1"/>
          <p:nvPr/>
        </p:nvSpPr>
        <p:spPr>
          <a:xfrm>
            <a:off x="517765" y="895350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Local Economic Impact: </a:t>
            </a:r>
            <a:r>
              <a:rPr lang="en-US" sz="28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Jobs </a:t>
            </a:r>
            <a:endParaRPr sz="2800" dirty="0"/>
          </a:p>
        </p:txBody>
      </p:sp>
      <p:sp>
        <p:nvSpPr>
          <p:cNvPr id="139" name="Google Shape;139;g374822fe7d6_0_26"/>
          <p:cNvSpPr txBox="1"/>
          <p:nvPr/>
        </p:nvSpPr>
        <p:spPr>
          <a:xfrm>
            <a:off x="517765" y="1696869"/>
            <a:ext cx="8093100" cy="806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5888" lvl="0" indent="-22225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dk1"/>
                </a:solidFill>
                <a:latin typeface="Century"/>
                <a:sym typeface="Josefin Sans"/>
              </a:rPr>
              <a:t>Local jobs created by MBT spending = 162</a:t>
            </a:r>
          </a:p>
          <a:p>
            <a:pPr marL="115888" lvl="0" indent="-22225" algn="l" rtl="0">
              <a:lnSpc>
                <a:spcPct val="115833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dk1"/>
                </a:solidFill>
                <a:latin typeface="Century"/>
                <a:sym typeface="Josefin Sans"/>
              </a:rPr>
              <a:t>Local jobs from additional audience spending = 47</a:t>
            </a:r>
          </a:p>
        </p:txBody>
      </p:sp>
      <p:pic>
        <p:nvPicPr>
          <p:cNvPr id="140" name="Google Shape;140;g374822fe7d6_0_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4;g374822fe7d6_0_16">
            <a:extLst>
              <a:ext uri="{FF2B5EF4-FFF2-40B4-BE49-F238E27FC236}">
                <a16:creationId xmlns:a16="http://schemas.microsoft.com/office/drawing/2014/main" id="{8EC12E8F-C082-2ECF-1E55-CA02F68DAFFB}"/>
              </a:ext>
            </a:extLst>
          </p:cNvPr>
          <p:cNvSpPr txBox="1"/>
          <p:nvPr/>
        </p:nvSpPr>
        <p:spPr>
          <a:xfrm>
            <a:off x="719225" y="4607875"/>
            <a:ext cx="7899600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latin typeface="Josefin Sans"/>
                <a:ea typeface="Josefin Sans"/>
                <a:cs typeface="Josefin Sans"/>
                <a:sym typeface="Josefin Sans"/>
              </a:rPr>
              <a:t>REFERENCE: </a:t>
            </a:r>
            <a:r>
              <a:rPr lang="en-US" sz="800" u="sng" dirty="0">
                <a:solidFill>
                  <a:schemeClr val="hlink"/>
                </a:solidFill>
                <a:latin typeface="Josefin Sans"/>
                <a:ea typeface="Josefin Sans"/>
                <a:cs typeface="Josefin Sans"/>
                <a:sym typeface="Josefin Sans"/>
                <a:hlinkClick r:id="rId4"/>
              </a:rPr>
              <a:t>https://nmculture.org/assets/files/reports/AEP6_NationalReport.pdf</a:t>
            </a:r>
            <a:r>
              <a:rPr lang="en-US" sz="800" dirty="0"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800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323F19-9C01-26B9-F454-CB9055BC1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950" y="2800970"/>
            <a:ext cx="2984730" cy="198982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121" name="Google Shape;121;g374822fe7d6_0_8"/>
          <p:cNvSpPr txBox="1"/>
          <p:nvPr/>
        </p:nvSpPr>
        <p:spPr>
          <a:xfrm>
            <a:off x="533120" y="2834557"/>
            <a:ext cx="47206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>
              <a:buClr>
                <a:schemeClr val="dk1"/>
              </a:buClr>
              <a:buSzPts val="2000"/>
            </a:pPr>
            <a:r>
              <a:rPr lang="en-US" sz="2000" dirty="0">
                <a:solidFill>
                  <a:schemeClr val="dk1"/>
                </a:solidFill>
                <a:latin typeface="Century"/>
                <a:ea typeface="Century"/>
                <a:cs typeface="Century"/>
                <a:sym typeface="Century"/>
              </a:rPr>
              <a:t>MBT alerts 50+ local businesses monthly of upcoming schedule &amp; projected attendance</a:t>
            </a:r>
            <a:endParaRPr lang="en-US" sz="2000" dirty="0">
              <a:latin typeface="Century"/>
              <a:ea typeface="Century"/>
              <a:cs typeface="Century"/>
              <a:sym typeface="Centur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>
          <a:extLst>
            <a:ext uri="{FF2B5EF4-FFF2-40B4-BE49-F238E27FC236}">
              <a16:creationId xmlns:a16="http://schemas.microsoft.com/office/drawing/2014/main" id="{D32C94D0-8789-521D-E451-49C5CCE2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4822fe7d6_0_26">
            <a:extLst>
              <a:ext uri="{FF2B5EF4-FFF2-40B4-BE49-F238E27FC236}">
                <a16:creationId xmlns:a16="http://schemas.microsoft.com/office/drawing/2014/main" id="{47DCCF9B-54E4-D67F-25C6-C6F8ABFE49B6}"/>
              </a:ext>
            </a:extLst>
          </p:cNvPr>
          <p:cNvSpPr/>
          <p:nvPr/>
        </p:nvSpPr>
        <p:spPr>
          <a:xfrm>
            <a:off x="609599" y="1480124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138" name="Google Shape;138;g374822fe7d6_0_26">
            <a:extLst>
              <a:ext uri="{FF2B5EF4-FFF2-40B4-BE49-F238E27FC236}">
                <a16:creationId xmlns:a16="http://schemas.microsoft.com/office/drawing/2014/main" id="{CBD5E5E8-0C43-C37C-64B7-23F0CE62E695}"/>
              </a:ext>
            </a:extLst>
          </p:cNvPr>
          <p:cNvSpPr txBox="1"/>
          <p:nvPr/>
        </p:nvSpPr>
        <p:spPr>
          <a:xfrm>
            <a:off x="517765" y="895350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Local Economic Impact: testimonial</a:t>
            </a:r>
            <a:endParaRPr sz="2800" dirty="0"/>
          </a:p>
        </p:txBody>
      </p:sp>
      <p:pic>
        <p:nvPicPr>
          <p:cNvPr id="140" name="Google Shape;140;g374822fe7d6_0_26">
            <a:extLst>
              <a:ext uri="{FF2B5EF4-FFF2-40B4-BE49-F238E27FC236}">
                <a16:creationId xmlns:a16="http://schemas.microsoft.com/office/drawing/2014/main" id="{DC40FF09-AAF2-2FE5-7896-2BE0CFE0D78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4;g374822fe7d6_0_16">
            <a:extLst>
              <a:ext uri="{FF2B5EF4-FFF2-40B4-BE49-F238E27FC236}">
                <a16:creationId xmlns:a16="http://schemas.microsoft.com/office/drawing/2014/main" id="{401D61C6-A3FD-18DE-0C63-3BD23301D845}"/>
              </a:ext>
            </a:extLst>
          </p:cNvPr>
          <p:cNvSpPr txBox="1"/>
          <p:nvPr/>
        </p:nvSpPr>
        <p:spPr>
          <a:xfrm>
            <a:off x="2939737" y="4271049"/>
            <a:ext cx="2709775" cy="4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entury"/>
                <a:ea typeface="Century"/>
                <a:cs typeface="Century"/>
                <a:sym typeface="Josefin Sans"/>
              </a:rPr>
              <a:t>Logan McQuaig, Owner</a:t>
            </a:r>
            <a:endParaRPr sz="2000" dirty="0">
              <a:latin typeface="Century"/>
              <a:ea typeface="Century"/>
              <a:cs typeface="Century"/>
              <a:sym typeface="Josefi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C33601-6031-8716-5E4D-2BB3E9C0AD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50" y="2800970"/>
            <a:ext cx="2984730" cy="1989820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sp>
        <p:nvSpPr>
          <p:cNvPr id="121" name="Google Shape;121;g374822fe7d6_0_8">
            <a:extLst>
              <a:ext uri="{FF2B5EF4-FFF2-40B4-BE49-F238E27FC236}">
                <a16:creationId xmlns:a16="http://schemas.microsoft.com/office/drawing/2014/main" id="{E3949711-F1DE-4B08-8489-C903D548ECA5}"/>
              </a:ext>
            </a:extLst>
          </p:cNvPr>
          <p:cNvSpPr txBox="1"/>
          <p:nvPr/>
        </p:nvSpPr>
        <p:spPr>
          <a:xfrm>
            <a:off x="517765" y="1610517"/>
            <a:ext cx="484394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1600">
              <a:buClr>
                <a:schemeClr val="dk1"/>
              </a:buClr>
              <a:buSzPts val="2000"/>
            </a:pP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“Mount Baker Theatre has had an immense impact on </a:t>
            </a:r>
            <a:r>
              <a:rPr lang="en-US" sz="2000" dirty="0" err="1">
                <a:latin typeface="Century"/>
                <a:ea typeface="Century"/>
                <a:cs typeface="Century"/>
                <a:sym typeface="Century"/>
              </a:rPr>
              <a:t>Redlight’s</a:t>
            </a: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 success since moving to Grand Ave two years ago. </a:t>
            </a:r>
          </a:p>
          <a:p>
            <a:pPr marL="101600">
              <a:buClr>
                <a:schemeClr val="dk1"/>
              </a:buClr>
              <a:buSzPts val="2000"/>
            </a:pP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On show nights, we see a significant increase in foot traffic and business. MBT is the anchor of the Arts District and we’re lucky, and proud, to be their neighbor.” </a:t>
            </a:r>
          </a:p>
        </p:txBody>
      </p:sp>
    </p:spTree>
    <p:extLst>
      <p:ext uri="{BB962C8B-B14F-4D97-AF65-F5344CB8AC3E}">
        <p14:creationId xmlns:p14="http://schemas.microsoft.com/office/powerpoint/2010/main" val="2731292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>
          <a:extLst>
            <a:ext uri="{FF2B5EF4-FFF2-40B4-BE49-F238E27FC236}">
              <a16:creationId xmlns:a16="http://schemas.microsoft.com/office/drawing/2014/main" id="{84A8D7B0-60CC-8978-9A21-2502671EE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>
            <a:extLst>
              <a:ext uri="{FF2B5EF4-FFF2-40B4-BE49-F238E27FC236}">
                <a16:creationId xmlns:a16="http://schemas.microsoft.com/office/drawing/2014/main" id="{BAACA248-D784-A155-FBCC-0C8619029C6E}"/>
              </a:ext>
            </a:extLst>
          </p:cNvPr>
          <p:cNvSpPr/>
          <p:nvPr/>
        </p:nvSpPr>
        <p:spPr>
          <a:xfrm>
            <a:off x="533005" y="1358580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56" name="Google Shape;56;p2">
            <a:extLst>
              <a:ext uri="{FF2B5EF4-FFF2-40B4-BE49-F238E27FC236}">
                <a16:creationId xmlns:a16="http://schemas.microsoft.com/office/drawing/2014/main" id="{539F7288-7D94-CFE1-E087-D008182573CD}"/>
              </a:ext>
            </a:extLst>
          </p:cNvPr>
          <p:cNvSpPr txBox="1"/>
          <p:nvPr/>
        </p:nvSpPr>
        <p:spPr>
          <a:xfrm>
            <a:off x="533005" y="897160"/>
            <a:ext cx="7755000" cy="9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009999"/>
                </a:solidFill>
              </a:rPr>
              <a:t>Mount Baker Theatre: A Lasting Community Legacy</a:t>
            </a:r>
            <a:endParaRPr sz="2400" dirty="0">
              <a:solidFill>
                <a:srgbClr val="00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25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57" name="Google Shape;57;p2">
            <a:extLst>
              <a:ext uri="{FF2B5EF4-FFF2-40B4-BE49-F238E27FC236}">
                <a16:creationId xmlns:a16="http://schemas.microsoft.com/office/drawing/2014/main" id="{BC782DF2-02D8-DFCF-0473-B173547AC430}"/>
              </a:ext>
            </a:extLst>
          </p:cNvPr>
          <p:cNvSpPr txBox="1"/>
          <p:nvPr/>
        </p:nvSpPr>
        <p:spPr>
          <a:xfrm>
            <a:off x="456540" y="4135178"/>
            <a:ext cx="8093100" cy="969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Opened:</a:t>
            </a:r>
            <a:r>
              <a:rPr lang="en-US" sz="1800" dirty="0">
                <a:solidFill>
                  <a:schemeClr val="dk1"/>
                </a:solidFill>
              </a:rPr>
              <a:t> April 29, 1927, as a Fox movie palace</a:t>
            </a:r>
            <a:endParaRPr sz="18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</a:rPr>
              <a:t>Role Then and Now:</a:t>
            </a:r>
            <a:r>
              <a:rPr lang="en-US" sz="1800" dirty="0">
                <a:solidFill>
                  <a:schemeClr val="dk1"/>
                </a:solidFill>
              </a:rPr>
              <a:t> Downtown Bellingham Draw and Arts District </a:t>
            </a:r>
            <a:r>
              <a:rPr lang="en-US" sz="2000" dirty="0">
                <a:solidFill>
                  <a:schemeClr val="dk1"/>
                </a:solidFill>
              </a:rPr>
              <a:t>Anchor </a:t>
            </a:r>
            <a:endParaRPr sz="2000" dirty="0"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58" name="Google Shape;58;p2">
            <a:extLst>
              <a:ext uri="{FF2B5EF4-FFF2-40B4-BE49-F238E27FC236}">
                <a16:creationId xmlns:a16="http://schemas.microsoft.com/office/drawing/2014/main" id="{A2F44FA8-9EAE-718B-F29A-ABD421D57E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rowd of people outside a building&#10;&#10;AI-generated content may be incorrect.">
            <a:extLst>
              <a:ext uri="{FF2B5EF4-FFF2-40B4-BE49-F238E27FC236}">
                <a16:creationId xmlns:a16="http://schemas.microsoft.com/office/drawing/2014/main" id="{6A933CFF-D0A0-7E43-7A1F-35D405F4B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82" y="1462280"/>
            <a:ext cx="3362248" cy="2672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A3F51D-4B1B-9E41-4E67-93BEA56D0A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000" y="1462280"/>
            <a:ext cx="3630260" cy="2722695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3983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859B365C-9D32-1B9E-3233-5D959216D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A tower with a red dome&#10;&#10;AI-generated content may be incorrect.">
            <a:extLst>
              <a:ext uri="{FF2B5EF4-FFF2-40B4-BE49-F238E27FC236}">
                <a16:creationId xmlns:a16="http://schemas.microsoft.com/office/drawing/2014/main" id="{27BE7A3F-7336-96B7-D7B9-A610D59E83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A93F3D85-DADF-9107-780A-7DEB0C6A15C3}"/>
              </a:ext>
            </a:extLst>
          </p:cNvPr>
          <p:cNvSpPr txBox="1"/>
          <p:nvPr/>
        </p:nvSpPr>
        <p:spPr>
          <a:xfrm>
            <a:off x="4875046" y="3562350"/>
            <a:ext cx="4497554" cy="173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Finances</a:t>
            </a:r>
            <a:endParaRPr sz="27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47462C2C-3BE5-9ACF-EF17-DBD5371CF87D}"/>
              </a:ext>
            </a:extLst>
          </p:cNvPr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4479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>
          <a:extLst>
            <a:ext uri="{FF2B5EF4-FFF2-40B4-BE49-F238E27FC236}">
              <a16:creationId xmlns:a16="http://schemas.microsoft.com/office/drawing/2014/main" id="{8F561C03-F0F6-81FF-EB14-C7BD7A49E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E35F19-2378-BE71-0609-451CD830A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925" y="1375033"/>
            <a:ext cx="7230283" cy="453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7" name="Google Shape;207;g37484997e35_0_0">
            <a:extLst>
              <a:ext uri="{FF2B5EF4-FFF2-40B4-BE49-F238E27FC236}">
                <a16:creationId xmlns:a16="http://schemas.microsoft.com/office/drawing/2014/main" id="{D6DEB1F8-B81E-1FD7-F6F5-E8EE16D0C136}"/>
              </a:ext>
            </a:extLst>
          </p:cNvPr>
          <p:cNvSpPr/>
          <p:nvPr/>
        </p:nvSpPr>
        <p:spPr>
          <a:xfrm>
            <a:off x="609599" y="1514601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08" name="Google Shape;208;g37484997e35_0_0">
            <a:extLst>
              <a:ext uri="{FF2B5EF4-FFF2-40B4-BE49-F238E27FC236}">
                <a16:creationId xmlns:a16="http://schemas.microsoft.com/office/drawing/2014/main" id="{83EF1728-FBE1-0DEE-FBEC-704FFEC10C4A}"/>
              </a:ext>
            </a:extLst>
          </p:cNvPr>
          <p:cNvSpPr txBox="1"/>
          <p:nvPr/>
        </p:nvSpPr>
        <p:spPr>
          <a:xfrm>
            <a:off x="517765" y="929827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Finance </a:t>
            </a:r>
            <a:endParaRPr/>
          </a:p>
        </p:txBody>
      </p:sp>
      <p:sp>
        <p:nvSpPr>
          <p:cNvPr id="209" name="Google Shape;209;g37484997e35_0_0">
            <a:extLst>
              <a:ext uri="{FF2B5EF4-FFF2-40B4-BE49-F238E27FC236}">
                <a16:creationId xmlns:a16="http://schemas.microsoft.com/office/drawing/2014/main" id="{5E6A095E-0DAF-4CDA-C081-E9236464EBC9}"/>
              </a:ext>
            </a:extLst>
          </p:cNvPr>
          <p:cNvSpPr txBox="1"/>
          <p:nvPr/>
        </p:nvSpPr>
        <p:spPr>
          <a:xfrm>
            <a:off x="511668" y="1571795"/>
            <a:ext cx="80931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2024-2025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Operating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Revenue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&amp; Support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entury"/>
                <a:ea typeface="Century"/>
                <a:cs typeface="Century"/>
                <a:sym typeface="Century"/>
              </a:rPr>
              <a:t>$6,555,998</a:t>
            </a:r>
            <a:endParaRPr sz="1800" b="1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10" name="Google Shape;210;g37484997e35_0_0">
            <a:extLst>
              <a:ext uri="{FF2B5EF4-FFF2-40B4-BE49-F238E27FC236}">
                <a16:creationId xmlns:a16="http://schemas.microsoft.com/office/drawing/2014/main" id="{423674C3-4D43-DDDF-BC34-19D28A85A3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EFC481-D1B0-9DFC-7B70-5CB07D051FCC}"/>
              </a:ext>
            </a:extLst>
          </p:cNvPr>
          <p:cNvSpPr txBox="1"/>
          <p:nvPr/>
        </p:nvSpPr>
        <p:spPr>
          <a:xfrm>
            <a:off x="4073237" y="2571750"/>
            <a:ext cx="185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07F752-29F6-BE89-F19F-5E9CC67398AC}"/>
              </a:ext>
            </a:extLst>
          </p:cNvPr>
          <p:cNvSpPr txBox="1"/>
          <p:nvPr/>
        </p:nvSpPr>
        <p:spPr>
          <a:xfrm>
            <a:off x="511668" y="3651775"/>
            <a:ext cx="207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*Includes $599,000</a:t>
            </a:r>
          </a:p>
          <a:p>
            <a:r>
              <a:rPr lang="en-US" dirty="0"/>
              <a:t>of non-recurring income</a:t>
            </a:r>
          </a:p>
        </p:txBody>
      </p:sp>
    </p:spTree>
    <p:extLst>
      <p:ext uri="{BB962C8B-B14F-4D97-AF65-F5344CB8AC3E}">
        <p14:creationId xmlns:p14="http://schemas.microsoft.com/office/powerpoint/2010/main" val="809581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A2D4EAFE-041D-A6A7-2244-769890D42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5D1901-1E22-4CCD-69A3-9481926E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013" y="1369583"/>
            <a:ext cx="7247675" cy="4541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7" name="Google Shape;217;g37484997e35_1_1">
            <a:extLst>
              <a:ext uri="{FF2B5EF4-FFF2-40B4-BE49-F238E27FC236}">
                <a16:creationId xmlns:a16="http://schemas.microsoft.com/office/drawing/2014/main" id="{1AD8C146-BB46-3634-A199-6DE396AE4639}"/>
              </a:ext>
            </a:extLst>
          </p:cNvPr>
          <p:cNvSpPr/>
          <p:nvPr/>
        </p:nvSpPr>
        <p:spPr>
          <a:xfrm>
            <a:off x="609599" y="1514601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18" name="Google Shape;218;g37484997e35_1_1">
            <a:extLst>
              <a:ext uri="{FF2B5EF4-FFF2-40B4-BE49-F238E27FC236}">
                <a16:creationId xmlns:a16="http://schemas.microsoft.com/office/drawing/2014/main" id="{C6258D8F-0674-F77B-6BAC-99DF800EBB6D}"/>
              </a:ext>
            </a:extLst>
          </p:cNvPr>
          <p:cNvSpPr txBox="1"/>
          <p:nvPr/>
        </p:nvSpPr>
        <p:spPr>
          <a:xfrm>
            <a:off x="517765" y="929827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Finance </a:t>
            </a:r>
            <a:endParaRPr/>
          </a:p>
        </p:txBody>
      </p:sp>
      <p:sp>
        <p:nvSpPr>
          <p:cNvPr id="219" name="Google Shape;219;g37484997e35_1_1">
            <a:extLst>
              <a:ext uri="{FF2B5EF4-FFF2-40B4-BE49-F238E27FC236}">
                <a16:creationId xmlns:a16="http://schemas.microsoft.com/office/drawing/2014/main" id="{A16F8AC6-E2F3-BFF6-6C11-C567A9DCE683}"/>
              </a:ext>
            </a:extLst>
          </p:cNvPr>
          <p:cNvSpPr txBox="1"/>
          <p:nvPr/>
        </p:nvSpPr>
        <p:spPr>
          <a:xfrm>
            <a:off x="511669" y="1574798"/>
            <a:ext cx="8093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2024-2025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Operating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Expenses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Century"/>
                <a:ea typeface="Century"/>
                <a:cs typeface="Century"/>
                <a:sym typeface="Century"/>
              </a:rPr>
              <a:t>$6,145,725</a:t>
            </a: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 </a:t>
            </a:r>
            <a:endParaRPr sz="1800" dirty="0">
              <a:latin typeface="Century"/>
              <a:ea typeface="Century"/>
              <a:cs typeface="Century"/>
              <a:sym typeface="Century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entury"/>
              <a:ea typeface="Century"/>
              <a:cs typeface="Century"/>
              <a:sym typeface="Century"/>
            </a:endParaRPr>
          </a:p>
        </p:txBody>
      </p:sp>
      <p:pic>
        <p:nvPicPr>
          <p:cNvPr id="220" name="Google Shape;220;g37484997e35_1_1">
            <a:extLst>
              <a:ext uri="{FF2B5EF4-FFF2-40B4-BE49-F238E27FC236}">
                <a16:creationId xmlns:a16="http://schemas.microsoft.com/office/drawing/2014/main" id="{3614C0FE-3D68-E65B-CE8D-16B0DC57FD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A2403D-EC7B-633B-EAE7-A85FD8C7B2B0}"/>
              </a:ext>
            </a:extLst>
          </p:cNvPr>
          <p:cNvSpPr/>
          <p:nvPr/>
        </p:nvSpPr>
        <p:spPr>
          <a:xfrm>
            <a:off x="7826399" y="3200160"/>
            <a:ext cx="763969" cy="291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297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5FC888E8-2CF7-9CDC-DB70-26F36E752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CEC2BD94-252D-D90A-E393-1D26FFDAF697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6B73C520-9B6F-22EF-54C8-5801B93058A7}"/>
              </a:ext>
            </a:extLst>
          </p:cNvPr>
          <p:cNvSpPr txBox="1"/>
          <p:nvPr/>
        </p:nvSpPr>
        <p:spPr>
          <a:xfrm>
            <a:off x="517765" y="895350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Finance Summary - </a:t>
            </a:r>
            <a:r>
              <a:rPr lang="en-US" sz="2800" dirty="0">
                <a:solidFill>
                  <a:srgbClr val="166D76"/>
                </a:solidFill>
                <a:latin typeface="Josefin Sans"/>
              </a:rPr>
              <a:t>Unaudited results</a:t>
            </a:r>
            <a:endParaRPr lang="en-US"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233139FD-CCBB-2646-18A7-6AE7110AA1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F262514-9F6D-E357-5564-D7876049CA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91152"/>
              </p:ext>
            </p:extLst>
          </p:nvPr>
        </p:nvGraphicFramePr>
        <p:xfrm>
          <a:off x="1311704" y="1567934"/>
          <a:ext cx="3656680" cy="2286000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2229682">
                  <a:extLst>
                    <a:ext uri="{9D8B030D-6E8A-4147-A177-3AD203B41FA5}">
                      <a16:colId xmlns:a16="http://schemas.microsoft.com/office/drawing/2014/main" val="1073761848"/>
                    </a:ext>
                  </a:extLst>
                </a:gridCol>
                <a:gridCol w="1426998">
                  <a:extLst>
                    <a:ext uri="{9D8B030D-6E8A-4147-A177-3AD203B41FA5}">
                      <a16:colId xmlns:a16="http://schemas.microsoft.com/office/drawing/2014/main" val="21012459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2000" u="sng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FY 24-25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909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Total Income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entury"/>
                        </a:rPr>
                        <a:t>$6,555,998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07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Expenses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entury"/>
                        </a:rPr>
                        <a:t>$6,145,725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Century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50085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Net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$410,273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56555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Adjusted Net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20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Josefin Sans"/>
                        </a:rPr>
                        <a:t>$38,467 </a:t>
                      </a:r>
                      <a:endParaRPr lang="en-US" sz="2000" b="1" i="0" u="none" strike="noStrike" cap="non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41416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1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3" descr="A tower with a red do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3"/>
          <p:cNvSpPr txBox="1"/>
          <p:nvPr/>
        </p:nvSpPr>
        <p:spPr>
          <a:xfrm>
            <a:off x="4875046" y="3562350"/>
            <a:ext cx="4497554" cy="173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FUNDRAISING</a:t>
            </a:r>
            <a:endParaRPr sz="270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38" name="Google Shape;238;p13"/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F153A26F-100B-AAB0-922F-C79D2D2ED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8FAB5BEB-A2CF-065B-D456-238C9ABF9051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D49A202B-0D05-F580-1444-E791B2299618}"/>
              </a:ext>
            </a:extLst>
          </p:cNvPr>
          <p:cNvSpPr txBox="1"/>
          <p:nvPr/>
        </p:nvSpPr>
        <p:spPr>
          <a:xfrm>
            <a:off x="517765" y="895350"/>
            <a:ext cx="7755128" cy="105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Fundraising FY24-25 total: $814,574</a:t>
            </a:r>
          </a:p>
          <a:p>
            <a:endParaRPr lang="en-US"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E128A01B-9925-107F-CCDF-F347C93B4C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30;g374822fe7d6_0_59">
            <a:extLst>
              <a:ext uri="{FF2B5EF4-FFF2-40B4-BE49-F238E27FC236}">
                <a16:creationId xmlns:a16="http://schemas.microsoft.com/office/drawing/2014/main" id="{D5ACBC45-FE6C-B2FE-79F0-96C227E81293}"/>
              </a:ext>
            </a:extLst>
          </p:cNvPr>
          <p:cNvSpPr txBox="1"/>
          <p:nvPr/>
        </p:nvSpPr>
        <p:spPr>
          <a:xfrm>
            <a:off x="4444987" y="1417441"/>
            <a:ext cx="4543730" cy="516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338"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Does not include City contract</a:t>
            </a: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6B77757-BFF1-0FD9-8E94-64E3AF248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83" y="1601802"/>
            <a:ext cx="4416717" cy="3350301"/>
          </a:xfrm>
          <a:prstGeom prst="rect">
            <a:avLst/>
          </a:prstGeom>
        </p:spPr>
      </p:pic>
      <p:sp>
        <p:nvSpPr>
          <p:cNvPr id="8" name="Google Shape;130;g374822fe7d6_0_59">
            <a:extLst>
              <a:ext uri="{FF2B5EF4-FFF2-40B4-BE49-F238E27FC236}">
                <a16:creationId xmlns:a16="http://schemas.microsoft.com/office/drawing/2014/main" id="{F1F79CBC-081B-6263-5609-BC923FDA12DB}"/>
              </a:ext>
            </a:extLst>
          </p:cNvPr>
          <p:cNvSpPr txBox="1"/>
          <p:nvPr/>
        </p:nvSpPr>
        <p:spPr>
          <a:xfrm rot="21030448">
            <a:off x="4902101" y="2187358"/>
            <a:ext cx="1400329" cy="83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26 Sponsors</a:t>
            </a:r>
          </a:p>
        </p:txBody>
      </p:sp>
      <p:sp>
        <p:nvSpPr>
          <p:cNvPr id="9" name="Google Shape;130;g374822fe7d6_0_59">
            <a:extLst>
              <a:ext uri="{FF2B5EF4-FFF2-40B4-BE49-F238E27FC236}">
                <a16:creationId xmlns:a16="http://schemas.microsoft.com/office/drawing/2014/main" id="{535A0DAF-EDBA-9BBC-B5F6-F5EAE00B64EB}"/>
              </a:ext>
            </a:extLst>
          </p:cNvPr>
          <p:cNvSpPr txBox="1"/>
          <p:nvPr/>
        </p:nvSpPr>
        <p:spPr>
          <a:xfrm rot="583304">
            <a:off x="6695420" y="2135567"/>
            <a:ext cx="2296068" cy="940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1,700 </a:t>
            </a:r>
          </a:p>
          <a:p>
            <a:pPr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Member Households</a:t>
            </a:r>
          </a:p>
        </p:txBody>
      </p:sp>
      <p:sp>
        <p:nvSpPr>
          <p:cNvPr id="10" name="Google Shape;130;g374822fe7d6_0_59">
            <a:extLst>
              <a:ext uri="{FF2B5EF4-FFF2-40B4-BE49-F238E27FC236}">
                <a16:creationId xmlns:a16="http://schemas.microsoft.com/office/drawing/2014/main" id="{7DF623B4-E49D-6D57-F23A-52E94127C15A}"/>
              </a:ext>
            </a:extLst>
          </p:cNvPr>
          <p:cNvSpPr txBox="1"/>
          <p:nvPr/>
        </p:nvSpPr>
        <p:spPr>
          <a:xfrm>
            <a:off x="6054009" y="3016466"/>
            <a:ext cx="1307023" cy="516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Grants</a:t>
            </a:r>
          </a:p>
        </p:txBody>
      </p:sp>
      <p:sp>
        <p:nvSpPr>
          <p:cNvPr id="11" name="Google Shape;130;g374822fe7d6_0_59">
            <a:extLst>
              <a:ext uri="{FF2B5EF4-FFF2-40B4-BE49-F238E27FC236}">
                <a16:creationId xmlns:a16="http://schemas.microsoft.com/office/drawing/2014/main" id="{56755DA0-A382-2D4F-E222-6006505FD9D1}"/>
              </a:ext>
            </a:extLst>
          </p:cNvPr>
          <p:cNvSpPr txBox="1"/>
          <p:nvPr/>
        </p:nvSpPr>
        <p:spPr>
          <a:xfrm rot="20932415">
            <a:off x="5093282" y="3718132"/>
            <a:ext cx="1466795" cy="83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588" indent="-1588"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Education Fund</a:t>
            </a:r>
          </a:p>
        </p:txBody>
      </p:sp>
      <p:sp>
        <p:nvSpPr>
          <p:cNvPr id="12" name="Google Shape;130;g374822fe7d6_0_59">
            <a:extLst>
              <a:ext uri="{FF2B5EF4-FFF2-40B4-BE49-F238E27FC236}">
                <a16:creationId xmlns:a16="http://schemas.microsoft.com/office/drawing/2014/main" id="{96082AAD-EEAA-F1F9-D7D4-6082A04838D0}"/>
              </a:ext>
            </a:extLst>
          </p:cNvPr>
          <p:cNvSpPr txBox="1"/>
          <p:nvPr/>
        </p:nvSpPr>
        <p:spPr>
          <a:xfrm rot="641731">
            <a:off x="7159735" y="3686228"/>
            <a:ext cx="1174920" cy="83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Capital Fund </a:t>
            </a:r>
          </a:p>
        </p:txBody>
      </p:sp>
    </p:spTree>
    <p:extLst>
      <p:ext uri="{BB962C8B-B14F-4D97-AF65-F5344CB8AC3E}">
        <p14:creationId xmlns:p14="http://schemas.microsoft.com/office/powerpoint/2010/main" val="306940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0E0FDDB2-E88A-C064-58FD-1329FABE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CC24B276-25F6-75A0-86F1-5EA44AA5B2FC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5ACEE66F-A02C-C398-C4BB-E241EEB1FFBC}"/>
              </a:ext>
            </a:extLst>
          </p:cNvPr>
          <p:cNvSpPr txBox="1"/>
          <p:nvPr/>
        </p:nvSpPr>
        <p:spPr>
          <a:xfrm>
            <a:off x="517765" y="895350"/>
            <a:ext cx="7755128" cy="105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Season Sponsors</a:t>
            </a:r>
          </a:p>
          <a:p>
            <a:endParaRPr lang="en-US"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204F796A-F39F-AF08-DE99-447E63B263A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een and white advertisement&#10;&#10;AI-generated content may be incorrect.">
            <a:extLst>
              <a:ext uri="{FF2B5EF4-FFF2-40B4-BE49-F238E27FC236}">
                <a16:creationId xmlns:a16="http://schemas.microsoft.com/office/drawing/2014/main" id="{5DF35634-0A57-82C5-951B-41C1851F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691" y="2014977"/>
            <a:ext cx="4304057" cy="17987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 descr="A person with glasses and a grey jacket&#10;&#10;AI-generated content may be incorrect.">
            <a:extLst>
              <a:ext uri="{FF2B5EF4-FFF2-40B4-BE49-F238E27FC236}">
                <a16:creationId xmlns:a16="http://schemas.microsoft.com/office/drawing/2014/main" id="{5B16DBA4-C2C5-1415-065A-E05C40F55B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254" y="2014978"/>
            <a:ext cx="4304056" cy="179877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880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5" descr="A tower with a red do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4875046" y="3562350"/>
            <a:ext cx="4497554" cy="173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1927 - 2027</a:t>
            </a:r>
            <a:endParaRPr sz="27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517765" y="929827"/>
            <a:ext cx="7755000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Preparing for MBT’s Centennial</a:t>
            </a:r>
            <a:endParaRPr sz="3125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525450" y="1636995"/>
            <a:ext cx="8093100" cy="200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Seeking input in planning our 100th Season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Expect even more Broadway &amp; bigger headliners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endParaRPr lang="en-US" sz="1800" dirty="0">
              <a:solidFill>
                <a:schemeClr val="dk1"/>
              </a:solidFill>
              <a:latin typeface="Josefin Sans"/>
            </a:endParaRP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Replacing auditorium seats &amp; carpet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Final phase of roof replacement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  <a:latin typeface="Josefin Sans"/>
              </a:rPr>
              <a:t>Restoring Wurlitzer organ &amp; lift</a:t>
            </a: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in a large room&#10;&#10;AI-generated content may be incorrect.">
            <a:extLst>
              <a:ext uri="{FF2B5EF4-FFF2-40B4-BE49-F238E27FC236}">
                <a16:creationId xmlns:a16="http://schemas.microsoft.com/office/drawing/2014/main" id="{716F8773-EE15-7066-2067-9C23A7797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646" y="2358878"/>
            <a:ext cx="3460904" cy="259567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2" descr="A tower with a red do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/>
          <p:nvPr/>
        </p:nvSpPr>
        <p:spPr>
          <a:xfrm>
            <a:off x="4555466" y="3371349"/>
            <a:ext cx="4649169" cy="1730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COB – BWPFD - MBT Relationship</a:t>
            </a:r>
            <a:endParaRPr sz="27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11" name="Google Shape;311;p32"/>
          <p:cNvSpPr/>
          <p:nvPr/>
        </p:nvSpPr>
        <p:spPr>
          <a:xfrm>
            <a:off x="5105400" y="4050026"/>
            <a:ext cx="3594291" cy="36862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7b4af23887_0_8"/>
          <p:cNvSpPr/>
          <p:nvPr/>
        </p:nvSpPr>
        <p:spPr>
          <a:xfrm>
            <a:off x="609599" y="2013524"/>
            <a:ext cx="8009230" cy="45720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65" name="Google Shape;65;g37b4af23887_0_8"/>
          <p:cNvSpPr txBox="1"/>
          <p:nvPr/>
        </p:nvSpPr>
        <p:spPr>
          <a:xfrm>
            <a:off x="517765" y="1428750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Mission</a:t>
            </a:r>
            <a:endParaRPr/>
          </a:p>
        </p:txBody>
      </p:sp>
      <p:sp>
        <p:nvSpPr>
          <p:cNvPr id="66" name="Google Shape;66;g37b4af23887_0_8"/>
          <p:cNvSpPr txBox="1"/>
          <p:nvPr/>
        </p:nvSpPr>
        <p:spPr>
          <a:xfrm>
            <a:off x="533005" y="2165925"/>
            <a:ext cx="809310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The Mount Baker Theatre Organization enriches our region’s culture through dynamic performances, arts education, inspiring engagement in the community, and stewardship of a national historic treasure.</a:t>
            </a:r>
            <a:endParaRPr sz="1800" dirty="0"/>
          </a:p>
        </p:txBody>
      </p:sp>
      <p:pic>
        <p:nvPicPr>
          <p:cNvPr id="67" name="Google Shape;67;g37b4af23887_0_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567329F0-FC32-300B-6BA4-C92A01971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E5ED6B92-6D30-A74B-2BCE-9A40C80976CD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1A038E78-B35E-AB48-F4B7-16FCE7A520AA}"/>
              </a:ext>
            </a:extLst>
          </p:cNvPr>
          <p:cNvSpPr txBox="1"/>
          <p:nvPr/>
        </p:nvSpPr>
        <p:spPr>
          <a:xfrm>
            <a:off x="517765" y="895350"/>
            <a:ext cx="77551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166D76"/>
                </a:solidFill>
                <a:latin typeface="Josefin Sans"/>
              </a:rPr>
              <a:t>Agreements between BWPFD, MBT and City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F709ECEF-D34D-69C4-C38D-0E526A76E6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1797CB-5EE9-7D3C-97F6-497A61095219}"/>
              </a:ext>
            </a:extLst>
          </p:cNvPr>
          <p:cNvSpPr txBox="1"/>
          <p:nvPr/>
        </p:nvSpPr>
        <p:spPr>
          <a:xfrm>
            <a:off x="609598" y="1532071"/>
            <a:ext cx="8016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Transfer Agreement, 2005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MBT transferred from City to PFD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Value of the building considered local “match’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City has maintenance obligation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42E51E-7BD1-036F-258A-11992D2C4C26}"/>
              </a:ext>
            </a:extLst>
          </p:cNvPr>
          <p:cNvSpPr txBox="1"/>
          <p:nvPr/>
        </p:nvSpPr>
        <p:spPr>
          <a:xfrm>
            <a:off x="609598" y="2828253"/>
            <a:ext cx="80166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Lease Agreement, 2005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BWPFD (landlord) and MBT (tenant)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Amended in 2018 to extend the term through 2042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079949-735E-611F-F820-734B43E0B651}"/>
              </a:ext>
            </a:extLst>
          </p:cNvPr>
          <p:cNvSpPr txBox="1"/>
          <p:nvPr/>
        </p:nvSpPr>
        <p:spPr>
          <a:xfrm>
            <a:off x="609598" y="3816658"/>
            <a:ext cx="82122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Management Services Agreement, Annual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City pays MBT to manage the PFD-owned Tourism-related Facility</a:t>
            </a:r>
          </a:p>
          <a:p>
            <a:pPr marL="685800" indent="-342900">
              <a:buFont typeface="Arial" panose="020B0604020202020204" pitchFamily="34" charset="0"/>
              <a:buChar char="•"/>
            </a:pPr>
            <a:r>
              <a:rPr lang="en-US" sz="2000" dirty="0"/>
              <a:t>~ $550,000 per year / lodging tax</a:t>
            </a:r>
          </a:p>
        </p:txBody>
      </p:sp>
    </p:spTree>
    <p:extLst>
      <p:ext uri="{BB962C8B-B14F-4D97-AF65-F5344CB8AC3E}">
        <p14:creationId xmlns:p14="http://schemas.microsoft.com/office/powerpoint/2010/main" val="27044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22A792AB-8DAC-A001-0F4A-97906C2B1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516DC105-933E-CF20-78C5-3640707FC47F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2E088838-1B23-E3E7-FBB4-B006C02E1C0E}"/>
              </a:ext>
            </a:extLst>
          </p:cNvPr>
          <p:cNvSpPr txBox="1"/>
          <p:nvPr/>
        </p:nvSpPr>
        <p:spPr>
          <a:xfrm>
            <a:off x="517765" y="929827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Prior Capital Work – PFD Funded</a:t>
            </a:r>
            <a:endParaRPr dirty="0"/>
          </a:p>
        </p:txBody>
      </p:sp>
      <p:sp>
        <p:nvSpPr>
          <p:cNvPr id="244" name="Google Shape;244;p16">
            <a:extLst>
              <a:ext uri="{FF2B5EF4-FFF2-40B4-BE49-F238E27FC236}">
                <a16:creationId xmlns:a16="http://schemas.microsoft.com/office/drawing/2014/main" id="{FE2274F8-0177-CFF4-E29C-27E3BA05F77E}"/>
              </a:ext>
            </a:extLst>
          </p:cNvPr>
          <p:cNvSpPr txBox="1"/>
          <p:nvPr/>
        </p:nvSpPr>
        <p:spPr>
          <a:xfrm>
            <a:off x="517766" y="1560322"/>
            <a:ext cx="849288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25475" lvl="4" indent="-625475"/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2003 PFD purchased Commercial St condos for Phase 1 </a:t>
            </a:r>
          </a:p>
          <a:p>
            <a:pPr marL="914400" lvl="4" indent="-282575">
              <a:buFont typeface="Arial" panose="020B0604020202020204" pitchFamily="34" charset="0"/>
              <a:buChar char="•"/>
            </a:pP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Created Studio Theatre (later renamed Henry &amp; Irene Walton Theatre), new dressing rooms, green room, and storage</a:t>
            </a: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4EF8A8DC-9E9B-3237-39BD-DB432797D3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room with a large open door&#10;&#10;AI-generated content may be incorrect.">
            <a:extLst>
              <a:ext uri="{FF2B5EF4-FFF2-40B4-BE49-F238E27FC236}">
                <a16:creationId xmlns:a16="http://schemas.microsoft.com/office/drawing/2014/main" id="{79432A5A-059D-AF3E-6194-A54871811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575" y="2571750"/>
            <a:ext cx="3580388" cy="2389909"/>
          </a:xfrm>
          <a:prstGeom prst="rect">
            <a:avLst/>
          </a:prstGeom>
        </p:spPr>
      </p:pic>
      <p:sp>
        <p:nvSpPr>
          <p:cNvPr id="4" name="Google Shape;244;p16">
            <a:extLst>
              <a:ext uri="{FF2B5EF4-FFF2-40B4-BE49-F238E27FC236}">
                <a16:creationId xmlns:a16="http://schemas.microsoft.com/office/drawing/2014/main" id="{71A4427C-0C18-D097-0C23-5CC1A9DD6608}"/>
              </a:ext>
            </a:extLst>
          </p:cNvPr>
          <p:cNvSpPr txBox="1"/>
          <p:nvPr/>
        </p:nvSpPr>
        <p:spPr>
          <a:xfrm>
            <a:off x="609599" y="2925672"/>
            <a:ext cx="464006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4"/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2008 Phase II Renovation</a:t>
            </a:r>
          </a:p>
          <a:p>
            <a:pPr marL="914400" lvl="4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HVAC &amp; Electrical upgrades, restored carpeting, lobby &amp; auditorium plaster and paint</a:t>
            </a:r>
            <a:endParaRPr lang="en-US" sz="2000" dirty="0">
              <a:latin typeface="Century"/>
              <a:sym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42816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6FF340CA-C192-A34D-453C-74D8C20D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E8E20B88-F590-F0FF-613F-847837073CDC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7F389C30-6419-8F08-EBE6-AF68BD900F94}"/>
              </a:ext>
            </a:extLst>
          </p:cNvPr>
          <p:cNvSpPr txBox="1"/>
          <p:nvPr/>
        </p:nvSpPr>
        <p:spPr>
          <a:xfrm>
            <a:off x="517765" y="929827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Prior Capital Work</a:t>
            </a:r>
            <a:endParaRPr dirty="0"/>
          </a:p>
        </p:txBody>
      </p:sp>
      <p:sp>
        <p:nvSpPr>
          <p:cNvPr id="244" name="Google Shape;244;p16">
            <a:extLst>
              <a:ext uri="{FF2B5EF4-FFF2-40B4-BE49-F238E27FC236}">
                <a16:creationId xmlns:a16="http://schemas.microsoft.com/office/drawing/2014/main" id="{33CE366A-FD5E-80AE-CEEA-DCCB02637911}"/>
              </a:ext>
            </a:extLst>
          </p:cNvPr>
          <p:cNvSpPr txBox="1"/>
          <p:nvPr/>
        </p:nvSpPr>
        <p:spPr>
          <a:xfrm>
            <a:off x="517765" y="1636888"/>
            <a:ext cx="8492884" cy="320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7"/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Sample projects funded by City, State and/or Private fundraising:</a:t>
            </a:r>
          </a:p>
          <a:p>
            <a:pPr marL="285750" lvl="7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MBT Purchased</a:t>
            </a:r>
          </a:p>
          <a:p>
            <a:pPr marL="285750" lvl="7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New seats, sound system, lighting, portion of roof replaced</a:t>
            </a:r>
          </a:p>
          <a:p>
            <a:pPr marL="285750" lvl="7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Champion St condos converted into the Encore Room </a:t>
            </a:r>
          </a:p>
          <a:p>
            <a:pPr marL="2857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1</a:t>
            </a:r>
            <a:r>
              <a:rPr lang="en-US" sz="1800" baseline="30000" dirty="0">
                <a:latin typeface="Century"/>
                <a:ea typeface="Century"/>
                <a:cs typeface="Century"/>
                <a:sym typeface="Century"/>
              </a:rPr>
              <a:t>st</a:t>
            </a: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 phase of roof replacement, 2</a:t>
            </a:r>
            <a:r>
              <a:rPr lang="en-US" sz="1800" baseline="30000" dirty="0">
                <a:latin typeface="Century"/>
                <a:ea typeface="Century"/>
                <a:cs typeface="Century"/>
                <a:sym typeface="Century"/>
              </a:rPr>
              <a:t>nd</a:t>
            </a: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 new sound system, new projector</a:t>
            </a:r>
          </a:p>
          <a:p>
            <a:pPr marL="2857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Seal and repaint exterior walls</a:t>
            </a:r>
          </a:p>
          <a:p>
            <a:pPr marL="2857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2</a:t>
            </a:r>
            <a:r>
              <a:rPr lang="en-US" sz="1800" baseline="30000" dirty="0">
                <a:latin typeface="Century"/>
                <a:ea typeface="Century"/>
                <a:cs typeface="Century"/>
                <a:sym typeface="Century"/>
              </a:rPr>
              <a:t>nd</a:t>
            </a: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 phase of roof replacement, new marquee, new loading dock</a:t>
            </a:r>
          </a:p>
          <a:p>
            <a:pPr marL="2857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Encore room and lobby carpet replaced</a:t>
            </a:r>
          </a:p>
          <a:p>
            <a:pPr marL="285750" lvl="4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Century"/>
                <a:ea typeface="Century"/>
                <a:cs typeface="Century"/>
                <a:sym typeface="Century"/>
              </a:rPr>
              <a:t>Epoxy coating in the foyer</a:t>
            </a:r>
            <a:endParaRPr lang="en-US" dirty="0">
              <a:latin typeface="Century"/>
              <a:sym typeface="Century"/>
            </a:endParaRP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A0DE37BD-202F-919B-30C6-AF1E485FCB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164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5" descr="A tower with a red dom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5"/>
          <p:cNvSpPr txBox="1"/>
          <p:nvPr/>
        </p:nvSpPr>
        <p:spPr>
          <a:xfrm>
            <a:off x="4875046" y="3562350"/>
            <a:ext cx="4497554" cy="173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CAPITAL NEEDS</a:t>
            </a:r>
            <a:endParaRPr sz="270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254" name="Google Shape;254;p15"/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/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66" name="Google Shape;266;p16"/>
          <p:cNvSpPr txBox="1"/>
          <p:nvPr/>
        </p:nvSpPr>
        <p:spPr>
          <a:xfrm>
            <a:off x="517765" y="929827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Capital Needs: Short Term (&gt;2 years)</a:t>
            </a:r>
            <a:endParaRPr sz="3125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7" name="Google Shape;267;p16"/>
          <p:cNvSpPr txBox="1"/>
          <p:nvPr/>
        </p:nvSpPr>
        <p:spPr>
          <a:xfrm>
            <a:off x="525450" y="1636995"/>
            <a:ext cx="8093100" cy="17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>
                <a:solidFill>
                  <a:schemeClr val="dk1"/>
                </a:solidFill>
              </a:rPr>
              <a:t>Projects needed (FY 2025-2026)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Theater Roof Replacement Final Phase: </a:t>
            </a:r>
            <a:r>
              <a:rPr lang="en-US" sz="1600" b="1" dirty="0">
                <a:solidFill>
                  <a:schemeClr val="dk1"/>
                </a:solidFill>
              </a:rPr>
              <a:t>$2,000,000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Auditorium Seat Replacement: </a:t>
            </a:r>
            <a:r>
              <a:rPr lang="en-US" sz="1600" b="1" dirty="0">
                <a:solidFill>
                  <a:schemeClr val="dk1"/>
                </a:solidFill>
              </a:rPr>
              <a:t>$1,253,000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Wurlitzer Organ &amp; Lift Restoration: </a:t>
            </a:r>
            <a:r>
              <a:rPr lang="en-US" sz="1600" b="1" dirty="0">
                <a:solidFill>
                  <a:schemeClr val="dk1"/>
                </a:solidFill>
              </a:rPr>
              <a:t>$745,000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Carpet Replacement: </a:t>
            </a:r>
            <a:r>
              <a:rPr lang="en-US" sz="1600" b="1" dirty="0">
                <a:solidFill>
                  <a:schemeClr val="dk1"/>
                </a:solidFill>
              </a:rPr>
              <a:t>$259,000</a:t>
            </a:r>
            <a:endParaRPr sz="16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600" dirty="0">
                <a:solidFill>
                  <a:schemeClr val="dk1"/>
                </a:solidFill>
              </a:rPr>
              <a:t>Other Centennial Preparations: </a:t>
            </a:r>
            <a:r>
              <a:rPr lang="en-US" sz="1600" b="1" dirty="0">
                <a:solidFill>
                  <a:schemeClr val="dk1"/>
                </a:solidFill>
              </a:rPr>
              <a:t>$115,000</a:t>
            </a:r>
            <a:endParaRPr sz="1600" b="1" dirty="0">
              <a:solidFill>
                <a:schemeClr val="dk1"/>
              </a:solidFill>
            </a:endParaRPr>
          </a:p>
        </p:txBody>
      </p:sp>
      <p:pic>
        <p:nvPicPr>
          <p:cNvPr id="268" name="Google Shape;2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row of red seats&#10;&#10;AI-generated content may be incorrect.">
            <a:extLst>
              <a:ext uri="{FF2B5EF4-FFF2-40B4-BE49-F238E27FC236}">
                <a16:creationId xmlns:a16="http://schemas.microsoft.com/office/drawing/2014/main" id="{DEFF424C-9750-DF04-45F6-E84D3917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462" y="3504889"/>
            <a:ext cx="2041481" cy="153111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A close-up of a roof&#10;&#10;AI-generated content may be incorrect.">
            <a:extLst>
              <a:ext uri="{FF2B5EF4-FFF2-40B4-BE49-F238E27FC236}">
                <a16:creationId xmlns:a16="http://schemas.microsoft.com/office/drawing/2014/main" id="{CBD0BDFF-479A-5B35-80F0-B2E9E77F2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7494" y="1636995"/>
            <a:ext cx="1831056" cy="331682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010710DB-0E25-096F-71F8-69FA13FF1F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788"/>
          <a:stretch>
            <a:fillRect/>
          </a:stretch>
        </p:blipFill>
        <p:spPr>
          <a:xfrm rot="5400000">
            <a:off x="1348441" y="3235031"/>
            <a:ext cx="1715286" cy="210165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>
          <a:extLst>
            <a:ext uri="{FF2B5EF4-FFF2-40B4-BE49-F238E27FC236}">
              <a16:creationId xmlns:a16="http://schemas.microsoft.com/office/drawing/2014/main" id="{17AB6CC1-CC66-323F-7403-BB896F3FB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6">
            <a:extLst>
              <a:ext uri="{FF2B5EF4-FFF2-40B4-BE49-F238E27FC236}">
                <a16:creationId xmlns:a16="http://schemas.microsoft.com/office/drawing/2014/main" id="{497D7864-333F-1D4E-9335-BE4CEDFC835E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66" name="Google Shape;266;p16">
            <a:extLst>
              <a:ext uri="{FF2B5EF4-FFF2-40B4-BE49-F238E27FC236}">
                <a16:creationId xmlns:a16="http://schemas.microsoft.com/office/drawing/2014/main" id="{FC6B226D-F2D1-2D42-7205-8F456E55D536}"/>
              </a:ext>
            </a:extLst>
          </p:cNvPr>
          <p:cNvSpPr txBox="1"/>
          <p:nvPr/>
        </p:nvSpPr>
        <p:spPr>
          <a:xfrm>
            <a:off x="517765" y="929827"/>
            <a:ext cx="77550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Capital Needs: Short Term (2-8 years)</a:t>
            </a:r>
            <a:endParaRPr sz="3125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267" name="Google Shape;267;p16">
            <a:extLst>
              <a:ext uri="{FF2B5EF4-FFF2-40B4-BE49-F238E27FC236}">
                <a16:creationId xmlns:a16="http://schemas.microsoft.com/office/drawing/2014/main" id="{07633290-9E8C-0FA2-030D-9EF270DC8200}"/>
              </a:ext>
            </a:extLst>
          </p:cNvPr>
          <p:cNvSpPr txBox="1"/>
          <p:nvPr/>
        </p:nvSpPr>
        <p:spPr>
          <a:xfrm>
            <a:off x="525450" y="1636995"/>
            <a:ext cx="8093100" cy="1366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800" b="1" dirty="0">
                <a:solidFill>
                  <a:schemeClr val="dk1"/>
                </a:solidFill>
              </a:rPr>
              <a:t>Upcoming Priorities (FY 2027 - 2035 = $7.1M):</a:t>
            </a:r>
            <a:endParaRPr sz="1800" b="1" dirty="0">
              <a:solidFill>
                <a:schemeClr val="dk1"/>
              </a:solidFill>
            </a:endParaRPr>
          </a:p>
          <a:p>
            <a:pPr marL="457200" indent="-317500">
              <a:lnSpc>
                <a:spcPct val="115000"/>
              </a:lnSpc>
              <a:buClr>
                <a:schemeClr val="dk1"/>
              </a:buClr>
              <a:buSzPts val="1400"/>
              <a:buFont typeface="Arial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HVAC Equipment &amp; Controls: </a:t>
            </a:r>
            <a:r>
              <a:rPr lang="en-US" sz="1800" b="1" dirty="0">
                <a:solidFill>
                  <a:schemeClr val="dk1"/>
                </a:solidFill>
              </a:rPr>
              <a:t>$2,300,000</a:t>
            </a: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Fire Alarm System Replacement &amp; LED Lighting Conversion: </a:t>
            </a:r>
            <a:r>
              <a:rPr lang="en-US" sz="1800" b="1" dirty="0">
                <a:solidFill>
                  <a:schemeClr val="dk1"/>
                </a:solidFill>
              </a:rPr>
              <a:t>$2,200,000</a:t>
            </a:r>
            <a:endParaRPr sz="1800" b="1" dirty="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Restrooms &amp; Accessibility Upgrades: </a:t>
            </a:r>
            <a:r>
              <a:rPr lang="en-US" sz="1800" b="1" dirty="0">
                <a:solidFill>
                  <a:schemeClr val="dk1"/>
                </a:solidFill>
              </a:rPr>
              <a:t>$2,600,000</a:t>
            </a:r>
            <a:endParaRPr sz="1800" b="1" dirty="0">
              <a:solidFill>
                <a:schemeClr val="dk1"/>
              </a:solidFill>
            </a:endParaRPr>
          </a:p>
        </p:txBody>
      </p:sp>
      <p:pic>
        <p:nvPicPr>
          <p:cNvPr id="268" name="Google Shape;268;p16">
            <a:extLst>
              <a:ext uri="{FF2B5EF4-FFF2-40B4-BE49-F238E27FC236}">
                <a16:creationId xmlns:a16="http://schemas.microsoft.com/office/drawing/2014/main" id="{D6DEFACF-37BA-BB65-3EB0-A1A15D0AB9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hallway with a tile floor&#10;&#10;AI-generated content may be incorrect.">
            <a:extLst>
              <a:ext uri="{FF2B5EF4-FFF2-40B4-BE49-F238E27FC236}">
                <a16:creationId xmlns:a16="http://schemas.microsoft.com/office/drawing/2014/main" id="{02D9CBC4-29F2-691D-ABAB-3DAD4F8A1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8217" y="2732809"/>
            <a:ext cx="1652924" cy="22038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11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D3D1BAA6-81CC-DB3F-581F-7C3BBED1D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71609829-151A-4F30-D457-C59D8A567867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DB802B29-6271-5BDB-5E57-7B75205E81BE}"/>
              </a:ext>
            </a:extLst>
          </p:cNvPr>
          <p:cNvSpPr txBox="1"/>
          <p:nvPr/>
        </p:nvSpPr>
        <p:spPr>
          <a:xfrm>
            <a:off x="637307" y="952685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125" dirty="0">
                <a:solidFill>
                  <a:srgbClr val="166D76"/>
                </a:solidFill>
                <a:latin typeface="Josefin Sans"/>
              </a:rPr>
              <a:t>Long-Term Needs: (9-15 years) </a:t>
            </a:r>
            <a:endParaRPr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5903AFD5-E61C-CA47-3768-6931D13519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650697-C784-1081-1761-5AA2B6F3F400}"/>
              </a:ext>
            </a:extLst>
          </p:cNvPr>
          <p:cNvSpPr txBox="1"/>
          <p:nvPr/>
        </p:nvSpPr>
        <p:spPr>
          <a:xfrm>
            <a:off x="326672" y="1771364"/>
            <a:ext cx="63869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b="1" dirty="0">
                <a:solidFill>
                  <a:schemeClr val="dk1"/>
                </a:solidFill>
              </a:rPr>
              <a:t>FY 2035 - 2040 = $5.2M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Historic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Exterior Renewal: $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4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,000,000</a:t>
            </a:r>
          </a:p>
          <a:p>
            <a:pPr marL="290513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Replacing windows and doors, replastering foyer, and resealing and painting exterior concrete walls and tower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</a:t>
            </a:r>
            <a:r>
              <a:rPr lang="en-US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ontinuing infrastructure replacement: $1,200,000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90513" lvl="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800" dirty="0">
                <a:solidFill>
                  <a:schemeClr val="dk1"/>
                </a:solidFill>
              </a:rPr>
              <a:t>HVAC Equipment and related electrical and mechanical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85EA41-8C68-7CBD-2FFE-2BEBB546FF3B}"/>
              </a:ext>
            </a:extLst>
          </p:cNvPr>
          <p:cNvSpPr txBox="1"/>
          <p:nvPr/>
        </p:nvSpPr>
        <p:spPr>
          <a:xfrm>
            <a:off x="7916778" y="3320716"/>
            <a:ext cx="794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Exterior paint photo</a:t>
            </a:r>
          </a:p>
        </p:txBody>
      </p:sp>
      <p:pic>
        <p:nvPicPr>
          <p:cNvPr id="9" name="Picture 8" descr="A white wall with a hole in the corner&#10;&#10;AI-generated content may be incorrect.">
            <a:extLst>
              <a:ext uri="{FF2B5EF4-FFF2-40B4-BE49-F238E27FC236}">
                <a16:creationId xmlns:a16="http://schemas.microsoft.com/office/drawing/2014/main" id="{43DDD931-5CF5-5224-669B-AAFFF877F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0103" y="928807"/>
            <a:ext cx="2430379" cy="1822784"/>
          </a:xfrm>
          <a:prstGeom prst="rect">
            <a:avLst/>
          </a:prstGeom>
        </p:spPr>
      </p:pic>
      <p:pic>
        <p:nvPicPr>
          <p:cNvPr id="11" name="Picture 10" descr="A group of men in a bucket on a crane&#10;&#10;AI-generated content may be incorrect.">
            <a:extLst>
              <a:ext uri="{FF2B5EF4-FFF2-40B4-BE49-F238E27FC236}">
                <a16:creationId xmlns:a16="http://schemas.microsoft.com/office/drawing/2014/main" id="{7536044A-68C8-6DA3-E055-EE448F7CE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0103" y="3002515"/>
            <a:ext cx="2430379" cy="1822784"/>
          </a:xfrm>
          <a:prstGeom prst="rect">
            <a:avLst/>
          </a:prstGeom>
        </p:spPr>
      </p:pic>
      <p:pic>
        <p:nvPicPr>
          <p:cNvPr id="3" name="Picture 2" descr="A hand holding a metal rod&#10;&#10;AI-generated content may be incorrect.">
            <a:extLst>
              <a:ext uri="{FF2B5EF4-FFF2-40B4-BE49-F238E27FC236}">
                <a16:creationId xmlns:a16="http://schemas.microsoft.com/office/drawing/2014/main" id="{AD7EB84C-D6A9-D42B-6960-82047B668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6620104" y="918243"/>
            <a:ext cx="2430378" cy="182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422DA8C9-7B9F-7F5A-C1E1-1E9719E78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B043ED68-C6CF-ED2D-2133-628448B18543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2615F8F3-C39F-58C7-03E8-2F8A1E0D1F4C}"/>
              </a:ext>
            </a:extLst>
          </p:cNvPr>
          <p:cNvSpPr txBox="1"/>
          <p:nvPr/>
        </p:nvSpPr>
        <p:spPr>
          <a:xfrm>
            <a:off x="525450" y="934945"/>
            <a:ext cx="8108469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125" dirty="0">
                <a:solidFill>
                  <a:srgbClr val="166D76"/>
                </a:solidFill>
                <a:latin typeface="Josefin Sans"/>
              </a:rPr>
              <a:t>Summary of Capital Costs and Strategy</a:t>
            </a:r>
            <a:endParaRPr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C5A4E328-1A44-4DDB-DE00-F22CCC7BD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7;p16">
            <a:extLst>
              <a:ext uri="{FF2B5EF4-FFF2-40B4-BE49-F238E27FC236}">
                <a16:creationId xmlns:a16="http://schemas.microsoft.com/office/drawing/2014/main" id="{DE115D02-A151-91AE-E73B-003D9BB1A8DC}"/>
              </a:ext>
            </a:extLst>
          </p:cNvPr>
          <p:cNvSpPr txBox="1"/>
          <p:nvPr/>
        </p:nvSpPr>
        <p:spPr>
          <a:xfrm>
            <a:off x="525450" y="1699306"/>
            <a:ext cx="8093100" cy="122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</a:rPr>
              <a:t>COB Facilities and MBT Facilities continue to maintain the building by completing smaller projects and repair work within respective operation budgets: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Preventive and ongoing maintenance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Minor repairs of windows, walls, floors</a:t>
            </a:r>
          </a:p>
        </p:txBody>
      </p:sp>
      <p:pic>
        <p:nvPicPr>
          <p:cNvPr id="4" name="Picture 3" descr="A couple of men painting a wall&#10;&#10;AI-generated content may be incorrect.">
            <a:extLst>
              <a:ext uri="{FF2B5EF4-FFF2-40B4-BE49-F238E27FC236}">
                <a16:creationId xmlns:a16="http://schemas.microsoft.com/office/drawing/2014/main" id="{53C5971C-F839-FA54-029D-541C2BB5A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118" y="2571750"/>
            <a:ext cx="2581432" cy="193607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4958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E5B254C5-12AD-B389-38F2-AE13B1B04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3716BB26-BE07-2D07-2374-B15634489469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BB1DE496-E907-E1BE-460E-8FF6F16EB7CD}"/>
              </a:ext>
            </a:extLst>
          </p:cNvPr>
          <p:cNvSpPr txBox="1"/>
          <p:nvPr/>
        </p:nvSpPr>
        <p:spPr>
          <a:xfrm>
            <a:off x="525450" y="934945"/>
            <a:ext cx="8108469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125" dirty="0">
                <a:solidFill>
                  <a:srgbClr val="166D76"/>
                </a:solidFill>
                <a:latin typeface="Josefin Sans"/>
              </a:rPr>
              <a:t>Summary of Capital Costs and Strategy</a:t>
            </a:r>
            <a:endParaRPr sz="3125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8E8E13FE-ED9B-5391-FBB9-8C0B4A4B1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7;p16">
            <a:extLst>
              <a:ext uri="{FF2B5EF4-FFF2-40B4-BE49-F238E27FC236}">
                <a16:creationId xmlns:a16="http://schemas.microsoft.com/office/drawing/2014/main" id="{FF750877-FBDF-1E42-0D37-FDB98D7B783C}"/>
              </a:ext>
            </a:extLst>
          </p:cNvPr>
          <p:cNvSpPr txBox="1"/>
          <p:nvPr/>
        </p:nvSpPr>
        <p:spPr>
          <a:xfrm>
            <a:off x="525450" y="1699306"/>
            <a:ext cx="8093100" cy="249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</a:rPr>
              <a:t>COB Facilities and MBT Facilities continue to maintain the building by completing smaller projects and repair work within respective operation budgets: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Preventive and ongoing maintenance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Minor repairs of windows, walls, floors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endParaRPr lang="en-US" sz="800" b="1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1600" b="1" dirty="0">
                <a:solidFill>
                  <a:schemeClr val="dk1"/>
                </a:solidFill>
              </a:rPr>
              <a:t>Projections over the next 20 years include 14.3 million in major capital costs. 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Strategic planning and evaluation of highest priority capital work 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Evaluating scope to match funds available each year</a:t>
            </a:r>
          </a:p>
          <a:p>
            <a:pPr marL="342900" indent="-342900">
              <a:lnSpc>
                <a:spcPct val="115000"/>
              </a:lnSpc>
              <a:buClr>
                <a:schemeClr val="dk1"/>
              </a:buClr>
              <a:buSzPts val="1100"/>
              <a:buAutoNum type="arabicPeriod"/>
            </a:pPr>
            <a:r>
              <a:rPr lang="en-US" sz="1600" b="1" dirty="0">
                <a:solidFill>
                  <a:schemeClr val="dk1"/>
                </a:solidFill>
              </a:rPr>
              <a:t>Identifying grants and other opportunities for external funding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6CB73A-65BF-00E1-F6EE-578DCB6CB0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7518471" y="3534208"/>
            <a:ext cx="1756064" cy="131704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8165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>
          <a:extLst>
            <a:ext uri="{FF2B5EF4-FFF2-40B4-BE49-F238E27FC236}">
              <a16:creationId xmlns:a16="http://schemas.microsoft.com/office/drawing/2014/main" id="{6478D927-706F-952B-590E-A15AB7DE8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>
            <a:extLst>
              <a:ext uri="{FF2B5EF4-FFF2-40B4-BE49-F238E27FC236}">
                <a16:creationId xmlns:a16="http://schemas.microsoft.com/office/drawing/2014/main" id="{4AC82E38-18BA-15D2-156E-8AA6B2F34A2F}"/>
              </a:ext>
            </a:extLst>
          </p:cNvPr>
          <p:cNvSpPr/>
          <p:nvPr/>
        </p:nvSpPr>
        <p:spPr>
          <a:xfrm>
            <a:off x="609599" y="1514601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243" name="Google Shape;243;p16">
            <a:extLst>
              <a:ext uri="{FF2B5EF4-FFF2-40B4-BE49-F238E27FC236}">
                <a16:creationId xmlns:a16="http://schemas.microsoft.com/office/drawing/2014/main" id="{D2600010-9D09-0C21-2224-9F280103F898}"/>
              </a:ext>
            </a:extLst>
          </p:cNvPr>
          <p:cNvSpPr txBox="1"/>
          <p:nvPr/>
        </p:nvSpPr>
        <p:spPr>
          <a:xfrm>
            <a:off x="517766" y="879384"/>
            <a:ext cx="8342725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166D76"/>
                </a:solidFill>
                <a:latin typeface="Josefin Sans"/>
              </a:rPr>
              <a:t>Our Shared Stewardship of Mount Baker Theatre</a:t>
            </a:r>
            <a:endParaRPr sz="2800" dirty="0">
              <a:solidFill>
                <a:srgbClr val="166D76"/>
              </a:solidFill>
              <a:latin typeface="Josefin Sans"/>
            </a:endParaRPr>
          </a:p>
        </p:txBody>
      </p:sp>
      <p:pic>
        <p:nvPicPr>
          <p:cNvPr id="245" name="Google Shape;245;p16">
            <a:extLst>
              <a:ext uri="{FF2B5EF4-FFF2-40B4-BE49-F238E27FC236}">
                <a16:creationId xmlns:a16="http://schemas.microsoft.com/office/drawing/2014/main" id="{74CE5811-630C-9FE8-CE0A-C62939DBCB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50EE76-CFC9-31E5-CD63-F84BA6297259}"/>
              </a:ext>
            </a:extLst>
          </p:cNvPr>
          <p:cNvSpPr txBox="1"/>
          <p:nvPr/>
        </p:nvSpPr>
        <p:spPr>
          <a:xfrm>
            <a:off x="533004" y="1720471"/>
            <a:ext cx="8093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Through collaborative planning for long-term capital investments, we will ensure the Mount Baker Theatre's enduring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legacy </a:t>
            </a: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</a:rPr>
              <a:t>as a vibrant cultural hub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group of people on a stage&#10;&#10;AI-generated content may be incorrect.">
            <a:extLst>
              <a:ext uri="{FF2B5EF4-FFF2-40B4-BE49-F238E27FC236}">
                <a16:creationId xmlns:a16="http://schemas.microsoft.com/office/drawing/2014/main" id="{1659C611-72BD-BD87-FBB1-A6AFC0323D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77" t="11878" r="2233" b="19764"/>
          <a:stretch>
            <a:fillRect/>
          </a:stretch>
        </p:blipFill>
        <p:spPr>
          <a:xfrm>
            <a:off x="4019438" y="2657965"/>
            <a:ext cx="4841053" cy="2343446"/>
          </a:xfrm>
          <a:prstGeom prst="rect">
            <a:avLst/>
          </a:prstGeom>
        </p:spPr>
      </p:pic>
      <p:pic>
        <p:nvPicPr>
          <p:cNvPr id="9" name="Picture 8" descr="A crowd of people on a stage&#10;&#10;AI-generated content may be incorrect.">
            <a:extLst>
              <a:ext uri="{FF2B5EF4-FFF2-40B4-BE49-F238E27FC236}">
                <a16:creationId xmlns:a16="http://schemas.microsoft.com/office/drawing/2014/main" id="{18EAEF9C-56A3-078A-B4CD-DB249477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04" y="2657965"/>
            <a:ext cx="3124596" cy="234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2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/>
          <p:cNvSpPr txBox="1"/>
          <p:nvPr/>
        </p:nvSpPr>
        <p:spPr>
          <a:xfrm>
            <a:off x="517765" y="895350"/>
            <a:ext cx="775512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25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Vision</a:t>
            </a:r>
            <a:endParaRPr/>
          </a:p>
        </p:txBody>
      </p:sp>
      <p:sp>
        <p:nvSpPr>
          <p:cNvPr id="75" name="Google Shape;75;p3"/>
          <p:cNvSpPr txBox="1"/>
          <p:nvPr/>
        </p:nvSpPr>
        <p:spPr>
          <a:xfrm>
            <a:off x="533005" y="1581150"/>
            <a:ext cx="80931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entury"/>
                <a:ea typeface="Century"/>
                <a:cs typeface="Century"/>
                <a:sym typeface="Century"/>
              </a:rPr>
              <a:t>We are continuously improving our region’s quality of life by:</a:t>
            </a:r>
            <a:endParaRPr dirty="0"/>
          </a:p>
        </p:txBody>
      </p:sp>
      <p:pic>
        <p:nvPicPr>
          <p:cNvPr id="76" name="Google Shape;7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9CE32354-13C7-FA01-E5F7-B718539945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216"/>
          <a:stretch>
            <a:fillRect/>
          </a:stretch>
        </p:blipFill>
        <p:spPr>
          <a:xfrm>
            <a:off x="4740424" y="2236132"/>
            <a:ext cx="4175449" cy="2341944"/>
          </a:xfrm>
          <a:prstGeom prst="rect">
            <a:avLst/>
          </a:prstGeom>
        </p:spPr>
      </p:pic>
      <p:sp>
        <p:nvSpPr>
          <p:cNvPr id="4" name="Google Shape;75;p3">
            <a:extLst>
              <a:ext uri="{FF2B5EF4-FFF2-40B4-BE49-F238E27FC236}">
                <a16:creationId xmlns:a16="http://schemas.microsoft.com/office/drawing/2014/main" id="{C6F43254-2EEC-3694-6727-8CE60FEA76EA}"/>
              </a:ext>
            </a:extLst>
          </p:cNvPr>
          <p:cNvSpPr txBox="1"/>
          <p:nvPr/>
        </p:nvSpPr>
        <p:spPr>
          <a:xfrm>
            <a:off x="367738" y="2036521"/>
            <a:ext cx="4250178" cy="309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Font typeface="Josefin Sans"/>
              <a:buChar char="●"/>
            </a:pPr>
            <a:r>
              <a:rPr lang="en-US" sz="1800" dirty="0">
                <a:latin typeface="Josefin Sans"/>
                <a:ea typeface="Josefin Sans"/>
                <a:cs typeface="Josefin Sans"/>
                <a:sym typeface="Josefin Sans"/>
              </a:rPr>
              <a:t>Increasing the frequency, breadth, and value of our community’s engagement in the arts, arts education, and cultural experiences</a:t>
            </a:r>
            <a:endParaRPr sz="1800" dirty="0"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Font typeface="Josefin Sans"/>
              <a:buChar char="●"/>
            </a:pPr>
            <a:r>
              <a:rPr lang="en-US" sz="1800" dirty="0">
                <a:latin typeface="Josefin Sans"/>
                <a:ea typeface="Josefin Sans"/>
                <a:cs typeface="Josefin Sans"/>
                <a:sym typeface="Josefin Sans"/>
              </a:rPr>
              <a:t>Strengthening our thriving arts community through collaboration and leadership</a:t>
            </a:r>
            <a:endParaRPr sz="1800" dirty="0">
              <a:latin typeface="Josefin Sans"/>
              <a:ea typeface="Josefin Sans"/>
              <a:cs typeface="Josefin Sans"/>
              <a:sym typeface="Josefin Sans"/>
            </a:endParaRPr>
          </a:p>
          <a:p>
            <a:pPr marL="457200" lvl="0" indent="-323850" algn="l" rtl="0">
              <a:spcBef>
                <a:spcPts val="600"/>
              </a:spcBef>
              <a:spcAft>
                <a:spcPts val="0"/>
              </a:spcAft>
              <a:buSzPts val="1500"/>
              <a:buFont typeface="Josefin Sans"/>
              <a:buChar char="●"/>
            </a:pPr>
            <a:r>
              <a:rPr lang="en-US" sz="1800" dirty="0">
                <a:latin typeface="Josefin Sans"/>
                <a:ea typeface="Josefin Sans"/>
                <a:cs typeface="Josefin Sans"/>
                <a:sym typeface="Josefin Sans"/>
              </a:rPr>
              <a:t>Contributing to the growth of cultural heritage tourism</a:t>
            </a:r>
            <a:endParaRPr sz="1800" dirty="0"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>
          <a:extLst>
            <a:ext uri="{FF2B5EF4-FFF2-40B4-BE49-F238E27FC236}">
              <a16:creationId xmlns:a16="http://schemas.microsoft.com/office/drawing/2014/main" id="{FBFC1CAD-A348-5437-5C2D-459B73700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2" descr="A tower with a red dome&#10;&#10;AI-generated content may be incorrect.">
            <a:extLst>
              <a:ext uri="{FF2B5EF4-FFF2-40B4-BE49-F238E27FC236}">
                <a16:creationId xmlns:a16="http://schemas.microsoft.com/office/drawing/2014/main" id="{EA61189C-3D90-703F-E581-057A20E29A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>
            <a:extLst>
              <a:ext uri="{FF2B5EF4-FFF2-40B4-BE49-F238E27FC236}">
                <a16:creationId xmlns:a16="http://schemas.microsoft.com/office/drawing/2014/main" id="{B9F0587C-9C5E-0363-820A-A7EFE98EEB92}"/>
              </a:ext>
            </a:extLst>
          </p:cNvPr>
          <p:cNvSpPr txBox="1"/>
          <p:nvPr/>
        </p:nvSpPr>
        <p:spPr>
          <a:xfrm>
            <a:off x="4648985" y="3431949"/>
            <a:ext cx="4649169" cy="173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Thank You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315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Questions?</a:t>
            </a:r>
            <a:endParaRPr sz="270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311" name="Google Shape;311;p32">
            <a:extLst>
              <a:ext uri="{FF2B5EF4-FFF2-40B4-BE49-F238E27FC236}">
                <a16:creationId xmlns:a16="http://schemas.microsoft.com/office/drawing/2014/main" id="{E73871D4-5D4B-20E6-696E-8BB366166E9C}"/>
              </a:ext>
            </a:extLst>
          </p:cNvPr>
          <p:cNvSpPr/>
          <p:nvPr/>
        </p:nvSpPr>
        <p:spPr>
          <a:xfrm>
            <a:off x="5105400" y="4050026"/>
            <a:ext cx="3594291" cy="36862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58116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79A24426-1733-E32F-3CF2-2FC55CB74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A tower with a red dome&#10;&#10;AI-generated content may be incorrect.">
            <a:extLst>
              <a:ext uri="{FF2B5EF4-FFF2-40B4-BE49-F238E27FC236}">
                <a16:creationId xmlns:a16="http://schemas.microsoft.com/office/drawing/2014/main" id="{42D2F458-3048-A425-2FEF-8845116D36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10D2D3F3-93AB-47E7-55F8-FDAC4E5EA372}"/>
              </a:ext>
            </a:extLst>
          </p:cNvPr>
          <p:cNvSpPr txBox="1"/>
          <p:nvPr/>
        </p:nvSpPr>
        <p:spPr>
          <a:xfrm>
            <a:off x="4875046" y="3562350"/>
            <a:ext cx="4497554" cy="161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Attendance &amp; Reach</a:t>
            </a:r>
            <a:endParaRPr sz="24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32B13F48-743B-87DD-09FE-A61B41531A35}"/>
              </a:ext>
            </a:extLst>
          </p:cNvPr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29062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5F98BEF4-929F-7DC8-3E60-6ABAE5041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9C088724-70F5-DAE8-79AB-692B77602ADE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E4EDD790-73A7-E6D2-6E8E-32DA945B43DC}"/>
              </a:ext>
            </a:extLst>
          </p:cNvPr>
          <p:cNvSpPr txBox="1"/>
          <p:nvPr/>
        </p:nvSpPr>
        <p:spPr>
          <a:xfrm>
            <a:off x="517765" y="895350"/>
            <a:ext cx="7755128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Attendance and Reach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4123B3D2-D0C5-233F-92D0-F7F79266412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1C8D34-3335-E8C4-C0A6-9E5C2BE39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994122"/>
              </p:ext>
            </p:extLst>
          </p:nvPr>
        </p:nvGraphicFramePr>
        <p:xfrm>
          <a:off x="1033980" y="1648898"/>
          <a:ext cx="3583936" cy="2286000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2185326">
                  <a:extLst>
                    <a:ext uri="{9D8B030D-6E8A-4147-A177-3AD203B41FA5}">
                      <a16:colId xmlns:a16="http://schemas.microsoft.com/office/drawing/2014/main" val="1073761848"/>
                    </a:ext>
                  </a:extLst>
                </a:gridCol>
                <a:gridCol w="1398610">
                  <a:extLst>
                    <a:ext uri="{9D8B030D-6E8A-4147-A177-3AD203B41FA5}">
                      <a16:colId xmlns:a16="http://schemas.microsoft.com/office/drawing/2014/main" val="21012459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sng" strike="noStrike" dirty="0">
                          <a:effectLst/>
                        </a:rPr>
                        <a:t>FY 24-25</a:t>
                      </a:r>
                      <a:endParaRPr lang="en-US" sz="2000" b="1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590934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Ticketed Events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135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8077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Total Tickets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109,145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9500853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u="none" strike="noStrike" dirty="0">
                          <a:effectLst/>
                        </a:rPr>
                        <a:t>From 50+ Miles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  17,916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028859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% from 50+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16%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144833"/>
                  </a:ext>
                </a:extLst>
              </a:tr>
            </a:tbl>
          </a:graphicData>
        </a:graphic>
      </p:graphicFrame>
      <p:pic>
        <p:nvPicPr>
          <p:cNvPr id="4" name="Picture 3" descr="A person in a dress pointing up&#10;&#10;AI-generated content may be incorrect.">
            <a:extLst>
              <a:ext uri="{FF2B5EF4-FFF2-40B4-BE49-F238E27FC236}">
                <a16:creationId xmlns:a16="http://schemas.microsoft.com/office/drawing/2014/main" id="{AD074798-DAE0-0AAD-1CD7-8AE72578D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145" y="1648898"/>
            <a:ext cx="3392843" cy="339284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4D6BC9-3BDF-376F-519A-CF56D8C0B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2091161"/>
              </p:ext>
            </p:extLst>
          </p:nvPr>
        </p:nvGraphicFramePr>
        <p:xfrm>
          <a:off x="383166" y="3934898"/>
          <a:ext cx="4012163" cy="914400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2718690">
                  <a:extLst>
                    <a:ext uri="{9D8B030D-6E8A-4147-A177-3AD203B41FA5}">
                      <a16:colId xmlns:a16="http://schemas.microsoft.com/office/drawing/2014/main" val="2321813492"/>
                    </a:ext>
                  </a:extLst>
                </a:gridCol>
                <a:gridCol w="1293473">
                  <a:extLst>
                    <a:ext uri="{9D8B030D-6E8A-4147-A177-3AD203B41FA5}">
                      <a16:colId xmlns:a16="http://schemas.microsoft.com/office/drawing/2014/main" val="1475988100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Non-Ticket Attendance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7,164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188534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Total People Served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116,309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960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18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4">
          <a:extLst>
            <a:ext uri="{FF2B5EF4-FFF2-40B4-BE49-F238E27FC236}">
              <a16:creationId xmlns:a16="http://schemas.microsoft.com/office/drawing/2014/main" id="{980C6849-02BE-A3C3-95C3-B9FA20821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6" descr="A tower with a red dome&#10;&#10;AI-generated content may be incorrect.">
            <a:extLst>
              <a:ext uri="{FF2B5EF4-FFF2-40B4-BE49-F238E27FC236}">
                <a16:creationId xmlns:a16="http://schemas.microsoft.com/office/drawing/2014/main" id="{A33533CE-1238-1CC4-1133-F0A5C35F4F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847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>
            <a:extLst>
              <a:ext uri="{FF2B5EF4-FFF2-40B4-BE49-F238E27FC236}">
                <a16:creationId xmlns:a16="http://schemas.microsoft.com/office/drawing/2014/main" id="{ACD2B784-09A4-7611-46A6-760EA5740218}"/>
              </a:ext>
            </a:extLst>
          </p:cNvPr>
          <p:cNvSpPr txBox="1"/>
          <p:nvPr/>
        </p:nvSpPr>
        <p:spPr>
          <a:xfrm>
            <a:off x="4875046" y="3562350"/>
            <a:ext cx="4497554" cy="161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635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5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Mount Baker Theatre</a:t>
            </a:r>
            <a:endParaRPr sz="315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166D76"/>
                </a:solidFill>
                <a:latin typeface="Josefin Sans"/>
                <a:ea typeface="Josefin Sans"/>
                <a:cs typeface="Josefin Sans"/>
                <a:sym typeface="Josefin Sans"/>
              </a:rPr>
              <a:t>Events – Arts Education</a:t>
            </a:r>
            <a:endParaRPr sz="2400" dirty="0">
              <a:solidFill>
                <a:srgbClr val="166D76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marL="0" lvl="0" indent="0" algn="ctr" rtl="0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None/>
            </a:pPr>
            <a:br>
              <a:rPr lang="en-US" sz="1200" dirty="0">
                <a:solidFill>
                  <a:srgbClr val="166D76"/>
                </a:solidFill>
                <a:latin typeface="Century"/>
                <a:ea typeface="Century"/>
                <a:cs typeface="Century"/>
                <a:sym typeface="Century"/>
              </a:rPr>
            </a:br>
            <a:endParaRPr sz="2000" dirty="0">
              <a:solidFill>
                <a:srgbClr val="166D76"/>
              </a:solidFill>
              <a:latin typeface="Century"/>
              <a:ea typeface="Century"/>
              <a:cs typeface="Century"/>
              <a:sym typeface="Century"/>
            </a:endParaRPr>
          </a:p>
        </p:txBody>
      </p:sp>
      <p:sp>
        <p:nvSpPr>
          <p:cNvPr id="147" name="Google Shape;147;p6">
            <a:extLst>
              <a:ext uri="{FF2B5EF4-FFF2-40B4-BE49-F238E27FC236}">
                <a16:creationId xmlns:a16="http://schemas.microsoft.com/office/drawing/2014/main" id="{A9F3EFEA-80DC-F1AB-6441-33F9FC71B103}"/>
              </a:ext>
            </a:extLst>
          </p:cNvPr>
          <p:cNvSpPr/>
          <p:nvPr/>
        </p:nvSpPr>
        <p:spPr>
          <a:xfrm>
            <a:off x="5301691" y="4152183"/>
            <a:ext cx="3614493" cy="45719"/>
          </a:xfrm>
          <a:custGeom>
            <a:avLst/>
            <a:gdLst/>
            <a:ahLst/>
            <a:cxnLst/>
            <a:rect l="l" t="t" r="r" b="b"/>
            <a:pathLst>
              <a:path w="6250940" h="38100" extrusionOk="0">
                <a:moveTo>
                  <a:pt x="6250355" y="0"/>
                </a:moveTo>
                <a:lnTo>
                  <a:pt x="0" y="0"/>
                </a:lnTo>
                <a:lnTo>
                  <a:pt x="0" y="37985"/>
                </a:lnTo>
                <a:lnTo>
                  <a:pt x="6250355" y="37985"/>
                </a:lnTo>
                <a:lnTo>
                  <a:pt x="6250355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67987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96340417-7DB6-80EF-7D61-40973B8EE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76BF4A2C-F72A-7F1B-FEB1-B8835B1CC812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1B88E328-5BBE-7226-3762-23BF3DA4DE36}"/>
              </a:ext>
            </a:extLst>
          </p:cNvPr>
          <p:cNvSpPr txBox="1"/>
          <p:nvPr/>
        </p:nvSpPr>
        <p:spPr>
          <a:xfrm>
            <a:off x="517765" y="895350"/>
            <a:ext cx="8187696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Arts Education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CEF84779-CF07-5E82-9E7A-1D8DA2F812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F4CD54-9E88-DEE5-5316-48735850C4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057055"/>
              </p:ext>
            </p:extLst>
          </p:nvPr>
        </p:nvGraphicFramePr>
        <p:xfrm>
          <a:off x="1127631" y="1817589"/>
          <a:ext cx="3044632" cy="1857369"/>
        </p:xfrm>
        <a:graphic>
          <a:graphicData uri="http://schemas.openxmlformats.org/drawingml/2006/table">
            <a:tbl>
              <a:tblPr>
                <a:tableStyleId>{BA7463A2-E0B6-4571-B83B-6BEC6B7BD5DC}</a:tableStyleId>
              </a:tblPr>
              <a:tblGrid>
                <a:gridCol w="1856482">
                  <a:extLst>
                    <a:ext uri="{9D8B030D-6E8A-4147-A177-3AD203B41FA5}">
                      <a16:colId xmlns:a16="http://schemas.microsoft.com/office/drawing/2014/main" val="140410077"/>
                    </a:ext>
                  </a:extLst>
                </a:gridCol>
                <a:gridCol w="1188150">
                  <a:extLst>
                    <a:ext uri="{9D8B030D-6E8A-4147-A177-3AD203B41FA5}">
                      <a16:colId xmlns:a16="http://schemas.microsoft.com/office/drawing/2014/main" val="9167973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u="sng" strike="noStrike" dirty="0">
                          <a:effectLst/>
                        </a:rPr>
                        <a:t>FY 24-25</a:t>
                      </a:r>
                      <a:endParaRPr lang="en-US" sz="2000" b="0" i="0" u="sng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320842"/>
                  </a:ext>
                </a:extLst>
              </a:tr>
              <a:tr h="466723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Ed Series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8374177"/>
                  </a:ext>
                </a:extLst>
              </a:tr>
              <a:tr h="466723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TDFF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6537634"/>
                  </a:ext>
                </a:extLst>
              </a:tr>
              <a:tr h="466723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MCT weeks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322725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B0C02C9-43A1-D04F-781F-53E30BFF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968" y="1668867"/>
            <a:ext cx="4232782" cy="317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8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>
          <a:extLst>
            <a:ext uri="{FF2B5EF4-FFF2-40B4-BE49-F238E27FC236}">
              <a16:creationId xmlns:a16="http://schemas.microsoft.com/office/drawing/2014/main" id="{6679020D-539E-EC82-ACB7-DA0D6AC27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>
            <a:extLst>
              <a:ext uri="{FF2B5EF4-FFF2-40B4-BE49-F238E27FC236}">
                <a16:creationId xmlns:a16="http://schemas.microsoft.com/office/drawing/2014/main" id="{627A487B-E3C1-BFB8-BD5B-8CE12F09FF2B}"/>
              </a:ext>
            </a:extLst>
          </p:cNvPr>
          <p:cNvSpPr/>
          <p:nvPr/>
        </p:nvSpPr>
        <p:spPr>
          <a:xfrm>
            <a:off x="609599" y="1480124"/>
            <a:ext cx="8016635" cy="45719"/>
          </a:xfrm>
          <a:custGeom>
            <a:avLst/>
            <a:gdLst/>
            <a:ahLst/>
            <a:cxnLst/>
            <a:rect l="l" t="t" r="r" b="b"/>
            <a:pathLst>
              <a:path w="6949440" h="25400" extrusionOk="0">
                <a:moveTo>
                  <a:pt x="6948932" y="0"/>
                </a:moveTo>
                <a:lnTo>
                  <a:pt x="0" y="0"/>
                </a:lnTo>
                <a:lnTo>
                  <a:pt x="0" y="25146"/>
                </a:lnTo>
                <a:lnTo>
                  <a:pt x="6948932" y="25146"/>
                </a:lnTo>
                <a:lnTo>
                  <a:pt x="6948932" y="0"/>
                </a:lnTo>
                <a:close/>
              </a:path>
            </a:pathLst>
          </a:custGeom>
          <a:solidFill>
            <a:srgbClr val="A94938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66D76"/>
              </a:solidFill>
            </a:endParaRPr>
          </a:p>
        </p:txBody>
      </p:sp>
      <p:sp>
        <p:nvSpPr>
          <p:cNvPr id="74" name="Google Shape;74;p3">
            <a:extLst>
              <a:ext uri="{FF2B5EF4-FFF2-40B4-BE49-F238E27FC236}">
                <a16:creationId xmlns:a16="http://schemas.microsoft.com/office/drawing/2014/main" id="{527BCF7B-CC70-8583-8E02-D3119913B3FA}"/>
              </a:ext>
            </a:extLst>
          </p:cNvPr>
          <p:cNvSpPr txBox="1"/>
          <p:nvPr/>
        </p:nvSpPr>
        <p:spPr>
          <a:xfrm>
            <a:off x="517765" y="895350"/>
            <a:ext cx="8392970" cy="57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125" dirty="0">
                <a:solidFill>
                  <a:srgbClr val="166D76"/>
                </a:solidFill>
                <a:latin typeface="Josefin Sans"/>
              </a:rPr>
              <a:t>Arts Education – Expanded Programming</a:t>
            </a:r>
          </a:p>
        </p:txBody>
      </p:sp>
      <p:pic>
        <p:nvPicPr>
          <p:cNvPr id="76" name="Google Shape;76;p3">
            <a:extLst>
              <a:ext uri="{FF2B5EF4-FFF2-40B4-BE49-F238E27FC236}">
                <a16:creationId xmlns:a16="http://schemas.microsoft.com/office/drawing/2014/main" id="{286DB9A1-81DD-DD52-9930-FCDC0E143E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9050"/>
            <a:ext cx="9144000" cy="8150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0;g374822fe7d6_0_59">
            <a:extLst>
              <a:ext uri="{FF2B5EF4-FFF2-40B4-BE49-F238E27FC236}">
                <a16:creationId xmlns:a16="http://schemas.microsoft.com/office/drawing/2014/main" id="{B943444E-E3CC-D551-B4CE-76DE4FA113AB}"/>
              </a:ext>
            </a:extLst>
          </p:cNvPr>
          <p:cNvSpPr txBox="1"/>
          <p:nvPr/>
        </p:nvSpPr>
        <p:spPr>
          <a:xfrm>
            <a:off x="609599" y="1801036"/>
            <a:ext cx="4113325" cy="263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Community Enrichment (4) </a:t>
            </a:r>
          </a:p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Senior Enrichment (3)</a:t>
            </a:r>
          </a:p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Teacher Appreciation (2)</a:t>
            </a:r>
          </a:p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Family Art Studios (2)</a:t>
            </a:r>
          </a:p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Professional Development (1)</a:t>
            </a:r>
          </a:p>
          <a:p>
            <a:pPr marL="287338">
              <a:lnSpc>
                <a:spcPct val="115833"/>
              </a:lnSpc>
              <a:spcBef>
                <a:spcPts val="800"/>
              </a:spcBef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rPr>
              <a:t>Student Workshops (1)</a:t>
            </a:r>
            <a:endParaRPr sz="1800" dirty="0">
              <a:solidFill>
                <a:schemeClr val="dk1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3" name="Picture 2" descr="A group of people performing on a stage&#10;&#10;AI-generated content may be incorrect.">
            <a:extLst>
              <a:ext uri="{FF2B5EF4-FFF2-40B4-BE49-F238E27FC236}">
                <a16:creationId xmlns:a16="http://schemas.microsoft.com/office/drawing/2014/main" id="{F2868A16-FD9C-1287-A4FE-7E43E5130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462" y="1651517"/>
            <a:ext cx="3922939" cy="2934718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  <p:pic>
        <p:nvPicPr>
          <p:cNvPr id="4" name="IMG_6850 (2)">
            <a:hlinkClick r:id="" action="ppaction://media"/>
            <a:extLst>
              <a:ext uri="{FF2B5EF4-FFF2-40B4-BE49-F238E27FC236}">
                <a16:creationId xmlns:a16="http://schemas.microsoft.com/office/drawing/2014/main" id="{E16565C0-3AD3-E71E-24B2-C3607D25B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2792" y="1574748"/>
            <a:ext cx="4599960" cy="34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74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A57924E428FA4782F72D99B712EDE2" ma:contentTypeVersion="14" ma:contentTypeDescription="Create a new document." ma:contentTypeScope="" ma:versionID="0fc5bc65d3258e2a39b7e65810b28343">
  <xsd:schema xmlns:xsd="http://www.w3.org/2001/XMLSchema" xmlns:xs="http://www.w3.org/2001/XMLSchema" xmlns:p="http://schemas.microsoft.com/office/2006/metadata/properties" xmlns:ns2="d97e285d-7766-4f20-a8a1-5de9787fd5bb" xmlns:ns3="da49cf89-aebf-453f-a7c9-2147f98c32cd" targetNamespace="http://schemas.microsoft.com/office/2006/metadata/properties" ma:root="true" ma:fieldsID="2e2c121e9b00bf1b1ebc8964359db9ca" ns2:_="" ns3:_="">
    <xsd:import namespace="d97e285d-7766-4f20-a8a1-5de9787fd5bb"/>
    <xsd:import namespace="da49cf89-aebf-453f-a7c9-2147f98c32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e285d-7766-4f20-a8a1-5de9787fd5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69d46a1-aeaa-4ffe-858e-1149df03c502}" ma:internalName="TaxCatchAll" ma:showField="CatchAllData" ma:web="d97e285d-7766-4f20-a8a1-5de9787fd5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9cf89-aebf-453f-a7c9-2147f98c3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16060d4-80ad-4341-b414-3c92376043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e285d-7766-4f20-a8a1-5de9787fd5bb" xsi:nil="true"/>
    <lcf76f155ced4ddcb4097134ff3c332f xmlns="da49cf89-aebf-453f-a7c9-2147f98c32c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B1C7D5F-97A4-45F8-8A8F-9686DE2073B4}"/>
</file>

<file path=customXml/itemProps2.xml><?xml version="1.0" encoding="utf-8"?>
<ds:datastoreItem xmlns:ds="http://schemas.openxmlformats.org/officeDocument/2006/customXml" ds:itemID="{7513C845-BC96-4748-B4F5-611DD7657A6E}"/>
</file>

<file path=customXml/itemProps3.xml><?xml version="1.0" encoding="utf-8"?>
<ds:datastoreItem xmlns:ds="http://schemas.openxmlformats.org/officeDocument/2006/customXml" ds:itemID="{825914E2-988F-4F3A-BF88-B8609F7B9FBE}"/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1477</Words>
  <Application>Microsoft Office PowerPoint</Application>
  <PresentationFormat>On-screen Show (16:9)</PresentationFormat>
  <Paragraphs>275</Paragraphs>
  <Slides>40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Josefin Sans</vt:lpstr>
      <vt:lpstr>Arial</vt:lpstr>
      <vt:lpstr>Aptos Narrow</vt:lpstr>
      <vt:lpstr>Century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John Purdie</dc:creator>
  <cp:lastModifiedBy>John Purdie</cp:lastModifiedBy>
  <cp:revision>54</cp:revision>
  <dcterms:created xsi:type="dcterms:W3CDTF">2022-09-06T22:41:51Z</dcterms:created>
  <dcterms:modified xsi:type="dcterms:W3CDTF">2025-09-18T18:18:56Z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2022-09-06T00:00:00Z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2022-09-06T00:00:00Z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0x010100BAA57924E428FA4782F72D99B712EDE2</vt:lpwstr>
  </property>
</Properties>
</file>