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22"/>
  </p:notesMasterIdLst>
  <p:sldIdLst>
    <p:sldId id="307" r:id="rId6"/>
    <p:sldId id="424" r:id="rId7"/>
    <p:sldId id="445" r:id="rId8"/>
    <p:sldId id="448" r:id="rId9"/>
    <p:sldId id="449" r:id="rId10"/>
    <p:sldId id="453" r:id="rId11"/>
    <p:sldId id="443" r:id="rId12"/>
    <p:sldId id="447" r:id="rId13"/>
    <p:sldId id="531" r:id="rId14"/>
    <p:sldId id="460" r:id="rId15"/>
    <p:sldId id="481" r:id="rId16"/>
    <p:sldId id="456" r:id="rId17"/>
    <p:sldId id="265" r:id="rId18"/>
    <p:sldId id="318" r:id="rId19"/>
    <p:sldId id="530" r:id="rId20"/>
    <p:sldId id="260" r:id="rId2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5589F"/>
    <a:srgbClr val="F0F0F0"/>
    <a:srgbClr val="111111"/>
    <a:srgbClr val="1C1C1C"/>
    <a:srgbClr val="FF4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99" autoAdjust="0"/>
    <p:restoredTop sz="94749" autoAdjust="0"/>
  </p:normalViewPr>
  <p:slideViewPr>
    <p:cSldViewPr>
      <p:cViewPr varScale="1">
        <p:scale>
          <a:sx n="116" d="100"/>
          <a:sy n="116" d="100"/>
        </p:scale>
        <p:origin x="918"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7A8A180F-A1B3-452B-B75D-14DC1A7B71D6}" type="datetimeFigureOut">
              <a:rPr lang="en-US" smtClean="0"/>
              <a:t>2/25/2019</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705E1448-80EC-496F-9BD6-D0EBFC8CE083}" type="slidenum">
              <a:rPr lang="en-US" smtClean="0"/>
              <a:t>‹#›</a:t>
            </a:fld>
            <a:endParaRPr lang="en-US"/>
          </a:p>
        </p:txBody>
      </p:sp>
    </p:spTree>
    <p:extLst>
      <p:ext uri="{BB962C8B-B14F-4D97-AF65-F5344CB8AC3E}">
        <p14:creationId xmlns:p14="http://schemas.microsoft.com/office/powerpoint/2010/main" val="2029956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5E1448-80EC-496F-9BD6-D0EBFC8CE083}" type="slidenum">
              <a:rPr lang="en-US" smtClean="0"/>
              <a:t>1</a:t>
            </a:fld>
            <a:endParaRPr lang="en-US"/>
          </a:p>
        </p:txBody>
      </p:sp>
    </p:spTree>
    <p:extLst>
      <p:ext uri="{BB962C8B-B14F-4D97-AF65-F5344CB8AC3E}">
        <p14:creationId xmlns:p14="http://schemas.microsoft.com/office/powerpoint/2010/main" val="238500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FD3E66-379D-4E08-BE3D-95FF93308A2C}" type="slidenum">
              <a:rPr lang="en-US" smtClean="0"/>
              <a:pPr/>
              <a:t>3</a:t>
            </a:fld>
            <a:endParaRPr lang="en-US" dirty="0"/>
          </a:p>
        </p:txBody>
      </p:sp>
    </p:spTree>
    <p:extLst>
      <p:ext uri="{BB962C8B-B14F-4D97-AF65-F5344CB8AC3E}">
        <p14:creationId xmlns:p14="http://schemas.microsoft.com/office/powerpoint/2010/main" val="1299737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FD3E66-379D-4E08-BE3D-95FF93308A2C}" type="slidenum">
              <a:rPr lang="en-US" smtClean="0"/>
              <a:pPr/>
              <a:t>7</a:t>
            </a:fld>
            <a:endParaRPr lang="en-US" dirty="0"/>
          </a:p>
        </p:txBody>
      </p:sp>
    </p:spTree>
    <p:extLst>
      <p:ext uri="{BB962C8B-B14F-4D97-AF65-F5344CB8AC3E}">
        <p14:creationId xmlns:p14="http://schemas.microsoft.com/office/powerpoint/2010/main" val="4262969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FD3E66-379D-4E08-BE3D-95FF93308A2C}" type="slidenum">
              <a:rPr lang="en-US" smtClean="0"/>
              <a:pPr/>
              <a:t>8</a:t>
            </a:fld>
            <a:endParaRPr lang="en-US" dirty="0"/>
          </a:p>
        </p:txBody>
      </p:sp>
    </p:spTree>
    <p:extLst>
      <p:ext uri="{BB962C8B-B14F-4D97-AF65-F5344CB8AC3E}">
        <p14:creationId xmlns:p14="http://schemas.microsoft.com/office/powerpoint/2010/main" val="2661530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Natural resources offices</a:t>
            </a:r>
          </a:p>
          <a:p>
            <a:r>
              <a:rPr lang="en-US" dirty="0"/>
              <a:t>Public outreach center</a:t>
            </a:r>
          </a:p>
          <a:p>
            <a:r>
              <a:rPr lang="en-US" dirty="0"/>
              <a:t>Maintenance building</a:t>
            </a:r>
          </a:p>
          <a:p>
            <a:r>
              <a:rPr lang="en-US" dirty="0"/>
              <a:t>Admin offices</a:t>
            </a:r>
          </a:p>
          <a:p>
            <a:r>
              <a:rPr lang="en-US" dirty="0"/>
              <a:t>Laboratory</a:t>
            </a:r>
          </a:p>
        </p:txBody>
      </p:sp>
      <p:sp>
        <p:nvSpPr>
          <p:cNvPr id="4" name="Slide Number Placeholder 3"/>
          <p:cNvSpPr>
            <a:spLocks noGrp="1"/>
          </p:cNvSpPr>
          <p:nvPr>
            <p:ph type="sldNum" sz="quarter" idx="10"/>
          </p:nvPr>
        </p:nvSpPr>
        <p:spPr/>
        <p:txBody>
          <a:bodyPr/>
          <a:lstStyle/>
          <a:p>
            <a:fld id="{ECFD3E66-379D-4E08-BE3D-95FF93308A2C}" type="slidenum">
              <a:rPr lang="en-US" smtClean="0"/>
              <a:pPr/>
              <a:t>9</a:t>
            </a:fld>
            <a:endParaRPr lang="en-US" dirty="0"/>
          </a:p>
        </p:txBody>
      </p:sp>
    </p:spTree>
    <p:extLst>
      <p:ext uri="{BB962C8B-B14F-4D97-AF65-F5344CB8AC3E}">
        <p14:creationId xmlns:p14="http://schemas.microsoft.com/office/powerpoint/2010/main" val="1311899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Project is identified in both the 2007 and 2018 update as critical to achieving climate goals</a:t>
            </a:r>
          </a:p>
          <a:p>
            <a:endParaRPr lang="en-US" baseline="0" dirty="0"/>
          </a:p>
        </p:txBody>
      </p:sp>
      <p:sp>
        <p:nvSpPr>
          <p:cNvPr id="4" name="Slide Number Placeholder 3"/>
          <p:cNvSpPr>
            <a:spLocks noGrp="1"/>
          </p:cNvSpPr>
          <p:nvPr>
            <p:ph type="sldNum" sz="quarter" idx="10"/>
          </p:nvPr>
        </p:nvSpPr>
        <p:spPr/>
        <p:txBody>
          <a:bodyPr/>
          <a:lstStyle/>
          <a:p>
            <a:pPr defTabSz="933237">
              <a:defRPr/>
            </a:pPr>
            <a:fld id="{705E1448-80EC-496F-9BD6-D0EBFC8CE083}" type="slidenum">
              <a:rPr lang="en-US">
                <a:solidFill>
                  <a:prstClr val="black"/>
                </a:solidFill>
                <a:latin typeface="Calibri"/>
              </a:rPr>
              <a:pPr defTabSz="933237">
                <a:defRPr/>
              </a:pPr>
              <a:t>13</a:t>
            </a:fld>
            <a:endParaRPr lang="en-US">
              <a:solidFill>
                <a:prstClr val="black"/>
              </a:solidFill>
              <a:latin typeface="Calibri"/>
            </a:endParaRPr>
          </a:p>
        </p:txBody>
      </p:sp>
    </p:spTree>
    <p:extLst>
      <p:ext uri="{BB962C8B-B14F-4D97-AF65-F5344CB8AC3E}">
        <p14:creationId xmlns:p14="http://schemas.microsoft.com/office/powerpoint/2010/main" val="538046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I key to meeting 2030 targets</a:t>
            </a:r>
          </a:p>
        </p:txBody>
      </p:sp>
      <p:sp>
        <p:nvSpPr>
          <p:cNvPr id="4" name="Slide Number Placeholder 3"/>
          <p:cNvSpPr>
            <a:spLocks noGrp="1"/>
          </p:cNvSpPr>
          <p:nvPr>
            <p:ph type="sldNum" sz="quarter" idx="5"/>
          </p:nvPr>
        </p:nvSpPr>
        <p:spPr/>
        <p:txBody>
          <a:bodyPr/>
          <a:lstStyle/>
          <a:p>
            <a:fld id="{705E1448-80EC-496F-9BD6-D0EBFC8CE083}" type="slidenum">
              <a:rPr lang="en-US" smtClean="0"/>
              <a:t>14</a:t>
            </a:fld>
            <a:endParaRPr lang="en-US"/>
          </a:p>
        </p:txBody>
      </p:sp>
    </p:spTree>
    <p:extLst>
      <p:ext uri="{BB962C8B-B14F-4D97-AF65-F5344CB8AC3E}">
        <p14:creationId xmlns:p14="http://schemas.microsoft.com/office/powerpoint/2010/main" val="163593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E1448-80EC-496F-9BD6-D0EBFC8CE083}" type="slidenum">
              <a:rPr lang="en-US" smtClean="0"/>
              <a:t>15</a:t>
            </a:fld>
            <a:endParaRPr lang="en-US"/>
          </a:p>
        </p:txBody>
      </p:sp>
    </p:spTree>
    <p:extLst>
      <p:ext uri="{BB962C8B-B14F-4D97-AF65-F5344CB8AC3E}">
        <p14:creationId xmlns:p14="http://schemas.microsoft.com/office/powerpoint/2010/main" val="3403857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E1448-80EC-496F-9BD6-D0EBFC8CE083}" type="slidenum">
              <a:rPr lang="en-US" smtClean="0"/>
              <a:t>16</a:t>
            </a:fld>
            <a:endParaRPr lang="en-US"/>
          </a:p>
        </p:txBody>
      </p:sp>
    </p:spTree>
    <p:extLst>
      <p:ext uri="{BB962C8B-B14F-4D97-AF65-F5344CB8AC3E}">
        <p14:creationId xmlns:p14="http://schemas.microsoft.com/office/powerpoint/2010/main" val="29821504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3" name="Rounded Rectangle 22"/>
          <p:cNvSpPr/>
          <p:nvPr userDrawn="1"/>
        </p:nvSpPr>
        <p:spPr>
          <a:xfrm>
            <a:off x="-8" y="521265"/>
            <a:ext cx="12192009" cy="1600200"/>
          </a:xfrm>
          <a:prstGeom prst="roundRect">
            <a:avLst>
              <a:gd name="adj" fmla="val 0"/>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Rounded Rectangle 32"/>
          <p:cNvSpPr/>
          <p:nvPr userDrawn="1"/>
        </p:nvSpPr>
        <p:spPr>
          <a:xfrm>
            <a:off x="-9" y="0"/>
            <a:ext cx="12192009" cy="2133085"/>
          </a:xfrm>
          <a:prstGeom prst="roundRect">
            <a:avLst>
              <a:gd name="adj" fmla="val 0"/>
            </a:avLst>
          </a:prstGeom>
          <a:gradFill>
            <a:gsLst>
              <a:gs pos="0">
                <a:schemeClr val="accent1">
                  <a:lumMod val="75000"/>
                </a:schemeClr>
              </a:gs>
              <a:gs pos="100000">
                <a:srgbClr val="1558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42445"/>
          <a:stretch/>
        </p:blipFill>
        <p:spPr>
          <a:xfrm>
            <a:off x="-1" y="-1"/>
            <a:ext cx="12191993" cy="2209801"/>
          </a:xfrm>
          <a:prstGeom prst="rect">
            <a:avLst/>
          </a:prstGeom>
        </p:spPr>
      </p:pic>
      <p:sp>
        <p:nvSpPr>
          <p:cNvPr id="28" name="Freeform 22"/>
          <p:cNvSpPr>
            <a:spLocks/>
          </p:cNvSpPr>
          <p:nvPr/>
        </p:nvSpPr>
        <p:spPr bwMode="hidden">
          <a:xfrm>
            <a:off x="3657664" y="1534427"/>
            <a:ext cx="7642185" cy="517296"/>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9" name="Freeform 26"/>
          <p:cNvSpPr>
            <a:spLocks/>
          </p:cNvSpPr>
          <p:nvPr/>
        </p:nvSpPr>
        <p:spPr bwMode="hidden">
          <a:xfrm>
            <a:off x="7543800" y="1525482"/>
            <a:ext cx="4648199" cy="435304"/>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30" name="Freeform 10"/>
          <p:cNvSpPr>
            <a:spLocks/>
          </p:cNvSpPr>
          <p:nvPr/>
        </p:nvSpPr>
        <p:spPr bwMode="hidden">
          <a:xfrm>
            <a:off x="-8" y="1515047"/>
            <a:ext cx="12192008" cy="88849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18"/>
          <p:cNvSpPr>
            <a:spLocks/>
          </p:cNvSpPr>
          <p:nvPr/>
        </p:nvSpPr>
        <p:spPr bwMode="hidden">
          <a:xfrm>
            <a:off x="3505201" y="1526228"/>
            <a:ext cx="7543800" cy="56798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tx1">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14"/>
          <p:cNvSpPr>
            <a:spLocks/>
          </p:cNvSpPr>
          <p:nvPr/>
        </p:nvSpPr>
        <p:spPr bwMode="hidden">
          <a:xfrm>
            <a:off x="8153400" y="1611947"/>
            <a:ext cx="4038599" cy="47704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lumMod val="20000"/>
              <a:lumOff val="80000"/>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9" name="Rounded Rectangle 38"/>
          <p:cNvSpPr/>
          <p:nvPr userDrawn="1"/>
        </p:nvSpPr>
        <p:spPr>
          <a:xfrm rot="10800000">
            <a:off x="-6" y="4864808"/>
            <a:ext cx="12192001" cy="1993192"/>
          </a:xfrm>
          <a:prstGeom prst="roundRect">
            <a:avLst>
              <a:gd name="adj" fmla="val 0"/>
            </a:avLst>
          </a:prstGeom>
          <a:gradFill>
            <a:gsLst>
              <a:gs pos="0">
                <a:schemeClr val="accent1">
                  <a:lumMod val="75000"/>
                </a:schemeClr>
              </a:gs>
              <a:gs pos="100000">
                <a:srgbClr val="15589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Freeform 14"/>
          <p:cNvSpPr>
            <a:spLocks/>
          </p:cNvSpPr>
          <p:nvPr/>
        </p:nvSpPr>
        <p:spPr bwMode="hidden">
          <a:xfrm rot="10800000">
            <a:off x="0" y="4977412"/>
            <a:ext cx="4035776" cy="383714"/>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lumMod val="20000"/>
              <a:lumOff val="80000"/>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5" name="Freeform 18"/>
          <p:cNvSpPr>
            <a:spLocks/>
          </p:cNvSpPr>
          <p:nvPr/>
        </p:nvSpPr>
        <p:spPr bwMode="hidden">
          <a:xfrm rot="10800000">
            <a:off x="1077849" y="4973215"/>
            <a:ext cx="7749148" cy="45686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tx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6" name="Freeform 22"/>
          <p:cNvSpPr>
            <a:spLocks/>
          </p:cNvSpPr>
          <p:nvPr/>
        </p:nvSpPr>
        <p:spPr bwMode="hidden">
          <a:xfrm rot="10800000">
            <a:off x="892143" y="5007389"/>
            <a:ext cx="7642180" cy="41609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7" name="Freeform 26"/>
          <p:cNvSpPr>
            <a:spLocks/>
          </p:cNvSpPr>
          <p:nvPr/>
        </p:nvSpPr>
        <p:spPr bwMode="hidden">
          <a:xfrm rot="10800000">
            <a:off x="-1" y="5080534"/>
            <a:ext cx="4647865" cy="35013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38" name="Freeform 10"/>
          <p:cNvSpPr>
            <a:spLocks/>
          </p:cNvSpPr>
          <p:nvPr/>
        </p:nvSpPr>
        <p:spPr bwMode="hidden">
          <a:xfrm rot="10800000">
            <a:off x="-7" y="4724400"/>
            <a:ext cx="12192000" cy="714668"/>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70373" y="4797813"/>
            <a:ext cx="1367057" cy="1374387"/>
          </a:xfrm>
          <a:prstGeom prst="rect">
            <a:avLst/>
          </a:prstGeom>
        </p:spPr>
      </p:pic>
      <p:sp>
        <p:nvSpPr>
          <p:cNvPr id="40" name="Subtitle 2"/>
          <p:cNvSpPr>
            <a:spLocks noGrp="1"/>
          </p:cNvSpPr>
          <p:nvPr userDrawn="1">
            <p:ph type="subTitle" idx="1"/>
          </p:nvPr>
        </p:nvSpPr>
        <p:spPr>
          <a:xfrm>
            <a:off x="1219200" y="3505200"/>
            <a:ext cx="9753600" cy="1110793"/>
          </a:xfrm>
        </p:spPr>
        <p:txBody>
          <a:bodyPr/>
          <a:lstStyle>
            <a:lvl1pPr marL="0" indent="0" algn="ctr">
              <a:buNone/>
              <a:defRPr baseline="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1" name="Title 1"/>
          <p:cNvSpPr>
            <a:spLocks noGrp="1"/>
          </p:cNvSpPr>
          <p:nvPr userDrawn="1">
            <p:ph type="ctrTitle"/>
          </p:nvPr>
        </p:nvSpPr>
        <p:spPr>
          <a:xfrm>
            <a:off x="1212489" y="1981200"/>
            <a:ext cx="9753600" cy="1524000"/>
          </a:xfrm>
        </p:spPr>
        <p:txBody>
          <a:bodyPr anchor="t"/>
          <a:lstStyle>
            <a:lvl1pPr algn="ct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15270337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422400" y="1676400"/>
            <a:ext cx="95504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986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22400" y="1600201"/>
            <a:ext cx="4572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0800" y="1600201"/>
            <a:ext cx="4572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7638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22400" y="1752600"/>
            <a:ext cx="45741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422400" y="2362200"/>
            <a:ext cx="4574117" cy="3763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00800" y="1752600"/>
            <a:ext cx="4572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00800" y="2362200"/>
            <a:ext cx="4572000" cy="3763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9128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448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032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38200"/>
            <a:ext cx="4011084" cy="1143000"/>
          </a:xfrm>
        </p:spPr>
        <p:txBody>
          <a:bodyPr anchor="t"/>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838201"/>
            <a:ext cx="6815667" cy="5287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981201"/>
            <a:ext cx="4011084" cy="41449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73555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00600"/>
            <a:ext cx="9753600" cy="566738"/>
          </a:xfrm>
        </p:spPr>
        <p:txBody>
          <a:bodyPr anchor="b">
            <a:normAutofit/>
          </a:bodyPr>
          <a:lstStyle>
            <a:lvl1pPr algn="l">
              <a:defRPr sz="2800" b="1"/>
            </a:lvl1pPr>
          </a:lstStyle>
          <a:p>
            <a:r>
              <a:rPr lang="en-US" dirty="0"/>
              <a:t>Click to edit Master title style</a:t>
            </a:r>
          </a:p>
        </p:txBody>
      </p:sp>
      <p:sp>
        <p:nvSpPr>
          <p:cNvPr id="3" name="Picture Placeholder 2"/>
          <p:cNvSpPr>
            <a:spLocks noGrp="1"/>
          </p:cNvSpPr>
          <p:nvPr>
            <p:ph type="pic" idx="1"/>
          </p:nvPr>
        </p:nvSpPr>
        <p:spPr>
          <a:xfrm>
            <a:off x="1219200" y="914400"/>
            <a:ext cx="97536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219200" y="5367338"/>
            <a:ext cx="97536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787332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1">
                <a:lumMod val="75000"/>
              </a:schemeClr>
            </a:gs>
            <a:gs pos="0">
              <a:srgbClr val="15589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838200"/>
            <a:ext cx="9753600" cy="762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19200" y="1676401"/>
            <a:ext cx="9753601" cy="12191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p:cNvSpPr txBox="1">
            <a:spLocks/>
          </p:cNvSpPr>
          <p:nvPr userDrawn="1"/>
        </p:nvSpPr>
        <p:spPr>
          <a:xfrm>
            <a:off x="9144000" y="6340476"/>
            <a:ext cx="2844800" cy="365125"/>
          </a:xfrm>
          <a:prstGeom prst="rect">
            <a:avLst/>
          </a:prstGeom>
        </p:spPr>
        <p:txBody>
          <a:bodyPr/>
          <a:lstStyle>
            <a:defPPr>
              <a:defRPr lang="en-US"/>
            </a:defPPr>
            <a:lvl1pPr marL="0" algn="l" defTabSz="914400" rtl="0" eaLnBrk="1" latinLnBrk="0" hangingPunct="1">
              <a:defRPr sz="2800" b="1"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817F55B-60ED-49E5-8A94-EE8086043C8E}" type="slidenum">
              <a:rPr lang="en-US" sz="2800" smtClean="0"/>
              <a:pPr algn="r"/>
              <a:t>‹#›</a:t>
            </a:fld>
            <a:endParaRPr lang="en-US" sz="2800" dirty="0"/>
          </a:p>
        </p:txBody>
      </p:sp>
    </p:spTree>
    <p:extLst>
      <p:ext uri="{BB962C8B-B14F-4D97-AF65-F5344CB8AC3E}">
        <p14:creationId xmlns:p14="http://schemas.microsoft.com/office/powerpoint/2010/main" val="2921279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hf sldNum="0" hdr="0" ftr="0" dt="0"/>
  <p:txStyles>
    <p:titleStyle>
      <a:lvl1pPr algn="l" defTabSz="914400" rtl="0" eaLnBrk="1" latinLnBrk="0" hangingPunct="1">
        <a:spcBef>
          <a:spcPct val="0"/>
        </a:spcBef>
        <a:buNone/>
        <a:defRPr lang="en-US" sz="4400" kern="1200" dirty="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hyperlink" Target="mailto:ecjohnston@cob.or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mailto:rjohnson@cob.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8843" y="4114800"/>
            <a:ext cx="9753600" cy="1110793"/>
          </a:xfrm>
        </p:spPr>
        <p:txBody>
          <a:bodyPr>
            <a:normAutofit/>
          </a:bodyPr>
          <a:lstStyle/>
          <a:p>
            <a:pPr marL="0" indent="0" algn="ctr">
              <a:buNone/>
            </a:pPr>
            <a:r>
              <a:rPr lang="en-US" dirty="0">
                <a:solidFill>
                  <a:srgbClr val="FFFFFF"/>
                </a:solidFill>
              </a:rPr>
              <a:t>January 28, 2019</a:t>
            </a:r>
          </a:p>
        </p:txBody>
      </p:sp>
      <p:sp>
        <p:nvSpPr>
          <p:cNvPr id="2" name="Title 1"/>
          <p:cNvSpPr>
            <a:spLocks noGrp="1"/>
          </p:cNvSpPr>
          <p:nvPr>
            <p:ph type="ctrTitle"/>
          </p:nvPr>
        </p:nvSpPr>
        <p:spPr>
          <a:xfrm>
            <a:off x="1211500" y="1981200"/>
            <a:ext cx="9753600" cy="1295400"/>
          </a:xfrm>
        </p:spPr>
        <p:txBody>
          <a:bodyPr>
            <a:noAutofit/>
          </a:bodyPr>
          <a:lstStyle/>
          <a:p>
            <a:r>
              <a:rPr lang="en-US" sz="3800" dirty="0">
                <a:solidFill>
                  <a:srgbClr val="FFFFFF"/>
                </a:solidFill>
              </a:rPr>
              <a:t>City of Bellingham</a:t>
            </a:r>
            <a:br>
              <a:rPr lang="en-US" sz="3800" dirty="0">
                <a:solidFill>
                  <a:srgbClr val="FFFFFF"/>
                </a:solidFill>
              </a:rPr>
            </a:br>
            <a:r>
              <a:rPr lang="en-US" sz="3800" dirty="0">
                <a:solidFill>
                  <a:srgbClr val="FFFFFF"/>
                </a:solidFill>
              </a:rPr>
              <a:t>Resource Recovery </a:t>
            </a:r>
            <a:br>
              <a:rPr lang="en-US" sz="3800" dirty="0">
                <a:solidFill>
                  <a:srgbClr val="FFFFFF"/>
                </a:solidFill>
              </a:rPr>
            </a:br>
            <a:r>
              <a:rPr lang="en-US" sz="3800" dirty="0">
                <a:solidFill>
                  <a:srgbClr val="FFFFFF"/>
                </a:solidFill>
              </a:rPr>
              <a:t>Project Update</a:t>
            </a:r>
            <a:br>
              <a:rPr lang="en-US" sz="3800" dirty="0">
                <a:solidFill>
                  <a:srgbClr val="FFFFFF"/>
                </a:solidFill>
              </a:rPr>
            </a:br>
            <a:endParaRPr lang="en-US" sz="3800" dirty="0">
              <a:solidFill>
                <a:srgbClr val="FFFFFF"/>
              </a:solidFill>
            </a:endParaRPr>
          </a:p>
        </p:txBody>
      </p:sp>
      <p:pic>
        <p:nvPicPr>
          <p:cNvPr id="12" name="Picture 11">
            <a:extLst>
              <a:ext uri="{FF2B5EF4-FFF2-40B4-BE49-F238E27FC236}">
                <a16:creationId xmlns:a16="http://schemas.microsoft.com/office/drawing/2014/main" id="{243B814F-4BA5-4E57-A4A4-4FA2810533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5403595"/>
            <a:ext cx="2208595" cy="463805"/>
          </a:xfrm>
          <a:prstGeom prst="rect">
            <a:avLst/>
          </a:prstGeom>
        </p:spPr>
      </p:pic>
      <p:pic>
        <p:nvPicPr>
          <p:cNvPr id="6" name="Picture 5">
            <a:extLst>
              <a:ext uri="{FF2B5EF4-FFF2-40B4-BE49-F238E27FC236}">
                <a16:creationId xmlns:a16="http://schemas.microsoft.com/office/drawing/2014/main" id="{6C08886B-A7A9-4733-8D62-6614DDE68DC5}"/>
              </a:ext>
            </a:extLst>
          </p:cNvPr>
          <p:cNvPicPr>
            <a:picLocks noChangeAspect="1"/>
          </p:cNvPicPr>
          <p:nvPr/>
        </p:nvPicPr>
        <p:blipFill rotWithShape="1">
          <a:blip r:embed="rId4"/>
          <a:srcRect t="9827"/>
          <a:stretch/>
        </p:blipFill>
        <p:spPr>
          <a:xfrm>
            <a:off x="334150" y="6028558"/>
            <a:ext cx="1689386" cy="430693"/>
          </a:xfrm>
          <a:prstGeom prst="rect">
            <a:avLst/>
          </a:prstGeom>
        </p:spPr>
      </p:pic>
    </p:spTree>
    <p:extLst>
      <p:ext uri="{BB962C8B-B14F-4D97-AF65-F5344CB8AC3E}">
        <p14:creationId xmlns:p14="http://schemas.microsoft.com/office/powerpoint/2010/main" val="4050125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3F1FB4-846C-4DE1-A4E3-A252A5205C64}"/>
              </a:ext>
            </a:extLst>
          </p:cNvPr>
          <p:cNvPicPr>
            <a:picLocks noChangeAspect="1"/>
          </p:cNvPicPr>
          <p:nvPr/>
        </p:nvPicPr>
        <p:blipFill>
          <a:blip r:embed="rId2"/>
          <a:stretch>
            <a:fillRect/>
          </a:stretch>
        </p:blipFill>
        <p:spPr>
          <a:xfrm>
            <a:off x="1371600" y="1143000"/>
            <a:ext cx="9176591" cy="5599276"/>
          </a:xfrm>
          <a:prstGeom prst="rect">
            <a:avLst/>
          </a:prstGeom>
        </p:spPr>
      </p:pic>
      <p:sp>
        <p:nvSpPr>
          <p:cNvPr id="3" name="Title 2">
            <a:extLst>
              <a:ext uri="{FF2B5EF4-FFF2-40B4-BE49-F238E27FC236}">
                <a16:creationId xmlns:a16="http://schemas.microsoft.com/office/drawing/2014/main" id="{C6CA201B-34A1-4347-A718-23DC031E7EF9}"/>
              </a:ext>
            </a:extLst>
          </p:cNvPr>
          <p:cNvSpPr>
            <a:spLocks noGrp="1"/>
          </p:cNvSpPr>
          <p:nvPr>
            <p:ph type="title"/>
          </p:nvPr>
        </p:nvSpPr>
        <p:spPr>
          <a:xfrm>
            <a:off x="533400" y="230024"/>
            <a:ext cx="9753600" cy="762000"/>
          </a:xfrm>
        </p:spPr>
        <p:txBody>
          <a:bodyPr>
            <a:normAutofit fontScale="90000"/>
          </a:bodyPr>
          <a:lstStyle/>
          <a:p>
            <a:r>
              <a:rPr lang="en-US" dirty="0"/>
              <a:t>Planning Level Cost Estimate Summary</a:t>
            </a:r>
          </a:p>
        </p:txBody>
      </p:sp>
      <p:sp>
        <p:nvSpPr>
          <p:cNvPr id="10" name="Rounded Rectangle 9"/>
          <p:cNvSpPr/>
          <p:nvPr/>
        </p:nvSpPr>
        <p:spPr bwMode="auto">
          <a:xfrm>
            <a:off x="7162800" y="2087217"/>
            <a:ext cx="838200" cy="4570576"/>
          </a:xfrm>
          <a:prstGeom prst="roundRect">
            <a:avLst/>
          </a:prstGeom>
          <a:noFill/>
          <a:ln w="28575">
            <a:solidFill>
              <a:schemeClr val="bg1">
                <a:lumMod val="50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solidFill>
                <a:schemeClr val="tx1"/>
              </a:solidFill>
              <a:latin typeface="Arial" charset="0"/>
            </a:endParaRPr>
          </a:p>
        </p:txBody>
      </p:sp>
    </p:spTree>
    <p:extLst>
      <p:ext uri="{BB962C8B-B14F-4D97-AF65-F5344CB8AC3E}">
        <p14:creationId xmlns:p14="http://schemas.microsoft.com/office/powerpoint/2010/main" val="2272304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937F6E-2320-42B1-BA61-17A1C52ACDC9}"/>
              </a:ext>
            </a:extLst>
          </p:cNvPr>
          <p:cNvSpPr>
            <a:spLocks noGrp="1"/>
          </p:cNvSpPr>
          <p:nvPr>
            <p:ph type="title"/>
          </p:nvPr>
        </p:nvSpPr>
        <p:spPr>
          <a:xfrm>
            <a:off x="533400" y="380622"/>
            <a:ext cx="9753600" cy="762000"/>
          </a:xfrm>
        </p:spPr>
        <p:txBody>
          <a:bodyPr/>
          <a:lstStyle/>
          <a:p>
            <a:r>
              <a:rPr lang="en-US" dirty="0"/>
              <a:t>Potential Rate Impacts</a:t>
            </a:r>
          </a:p>
        </p:txBody>
      </p:sp>
      <p:sp>
        <p:nvSpPr>
          <p:cNvPr id="2" name="Content Placeholder 1">
            <a:extLst>
              <a:ext uri="{FF2B5EF4-FFF2-40B4-BE49-F238E27FC236}">
                <a16:creationId xmlns:a16="http://schemas.microsoft.com/office/drawing/2014/main" id="{ED87FE4F-E33C-498F-889D-F79A6FD289DC}"/>
              </a:ext>
            </a:extLst>
          </p:cNvPr>
          <p:cNvSpPr>
            <a:spLocks noGrp="1"/>
          </p:cNvSpPr>
          <p:nvPr>
            <p:ph sz="half" idx="2"/>
          </p:nvPr>
        </p:nvSpPr>
        <p:spPr>
          <a:xfrm>
            <a:off x="381000" y="1592678"/>
            <a:ext cx="4876800" cy="4152900"/>
          </a:xfrm>
        </p:spPr>
        <p:txBody>
          <a:bodyPr>
            <a:normAutofit/>
          </a:bodyPr>
          <a:lstStyle/>
          <a:p>
            <a:r>
              <a:rPr lang="en-US" dirty="0"/>
              <a:t>$24-$30/ERU/month on average </a:t>
            </a:r>
          </a:p>
          <a:p>
            <a:r>
              <a:rPr lang="en-US" dirty="0"/>
              <a:t>Preliminary Analysis</a:t>
            </a:r>
          </a:p>
          <a:p>
            <a:r>
              <a:rPr lang="en-US" dirty="0"/>
              <a:t>Based on Equivalent Residential Unit</a:t>
            </a:r>
          </a:p>
          <a:p>
            <a:r>
              <a:rPr lang="en-US" dirty="0"/>
              <a:t>Rates vary across customer classes</a:t>
            </a:r>
          </a:p>
          <a:p>
            <a:r>
              <a:rPr lang="en-US" dirty="0"/>
              <a:t>Additional work needed for impacts to customers and affordability metric </a:t>
            </a:r>
          </a:p>
          <a:p>
            <a:endParaRPr lang="en-US" dirty="0"/>
          </a:p>
          <a:p>
            <a:endParaRPr lang="en-US" dirty="0"/>
          </a:p>
          <a:p>
            <a:endParaRPr lang="en-US" dirty="0"/>
          </a:p>
        </p:txBody>
      </p:sp>
      <p:pic>
        <p:nvPicPr>
          <p:cNvPr id="6" name="Picture 5">
            <a:extLst>
              <a:ext uri="{FF2B5EF4-FFF2-40B4-BE49-F238E27FC236}">
                <a16:creationId xmlns:a16="http://schemas.microsoft.com/office/drawing/2014/main" id="{0765A18E-971E-4472-9630-B49FB603ABD1}"/>
              </a:ext>
            </a:extLst>
          </p:cNvPr>
          <p:cNvPicPr>
            <a:picLocks noChangeAspect="1"/>
          </p:cNvPicPr>
          <p:nvPr/>
        </p:nvPicPr>
        <p:blipFill>
          <a:blip r:embed="rId2"/>
          <a:stretch>
            <a:fillRect/>
          </a:stretch>
        </p:blipFill>
        <p:spPr>
          <a:xfrm>
            <a:off x="4800600" y="1592678"/>
            <a:ext cx="7181850" cy="4238625"/>
          </a:xfrm>
          <a:prstGeom prst="rect">
            <a:avLst/>
          </a:prstGeom>
        </p:spPr>
      </p:pic>
    </p:spTree>
    <p:extLst>
      <p:ext uri="{BB962C8B-B14F-4D97-AF65-F5344CB8AC3E}">
        <p14:creationId xmlns:p14="http://schemas.microsoft.com/office/powerpoint/2010/main" val="3089669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4622" y="304800"/>
            <a:ext cx="11450178" cy="914400"/>
          </a:xfrm>
        </p:spPr>
        <p:txBody>
          <a:bodyPr>
            <a:normAutofit fontScale="90000"/>
          </a:bodyPr>
          <a:lstStyle/>
          <a:p>
            <a:r>
              <a:rPr lang="en-US" dirty="0"/>
              <a:t>Phase 3 – Facility Plan, Procurement, and Predesign</a:t>
            </a:r>
          </a:p>
        </p:txBody>
      </p:sp>
      <p:pic>
        <p:nvPicPr>
          <p:cNvPr id="6" name="Picture 5">
            <a:extLst>
              <a:ext uri="{FF2B5EF4-FFF2-40B4-BE49-F238E27FC236}">
                <a16:creationId xmlns:a16="http://schemas.microsoft.com/office/drawing/2014/main" id="{63ECD70D-4FE9-4EA3-AE5E-08727837E510}"/>
              </a:ext>
            </a:extLst>
          </p:cNvPr>
          <p:cNvPicPr>
            <a:picLocks noChangeAspect="1"/>
          </p:cNvPicPr>
          <p:nvPr/>
        </p:nvPicPr>
        <p:blipFill>
          <a:blip r:embed="rId2"/>
          <a:stretch>
            <a:fillRect/>
          </a:stretch>
        </p:blipFill>
        <p:spPr>
          <a:xfrm>
            <a:off x="284622" y="1578621"/>
            <a:ext cx="11622755" cy="3853158"/>
          </a:xfrm>
          <a:prstGeom prst="rect">
            <a:avLst/>
          </a:prstGeom>
        </p:spPr>
      </p:pic>
    </p:spTree>
    <p:extLst>
      <p:ext uri="{BB962C8B-B14F-4D97-AF65-F5344CB8AC3E}">
        <p14:creationId xmlns:p14="http://schemas.microsoft.com/office/powerpoint/2010/main" val="2020279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791200"/>
            <a:ext cx="9753600" cy="762000"/>
          </a:xfrm>
        </p:spPr>
        <p:txBody>
          <a:bodyPr>
            <a:normAutofit/>
          </a:bodyPr>
          <a:lstStyle/>
          <a:p>
            <a:pPr algn="ctr"/>
            <a:r>
              <a:rPr lang="en-US" dirty="0"/>
              <a:t>Climate Action Plan</a:t>
            </a:r>
            <a:endParaRPr lang="en-US" dirty="0">
              <a:latin typeface="+mj-lt"/>
              <a:cs typeface="Calibri" panose="020F050202020403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381000"/>
            <a:ext cx="3831953" cy="49619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Content Placeholder 3">
            <a:extLst>
              <a:ext uri="{FF2B5EF4-FFF2-40B4-BE49-F238E27FC236}">
                <a16:creationId xmlns:a16="http://schemas.microsoft.com/office/drawing/2014/main" id="{25BF3F36-C393-49B0-AF6E-B38B04CE527F}"/>
              </a:ext>
            </a:extLst>
          </p:cNvPr>
          <p:cNvPicPr>
            <a:picLocks noChangeAspect="1"/>
          </p:cNvPicPr>
          <p:nvPr/>
        </p:nvPicPr>
        <p:blipFill>
          <a:blip r:embed="rId4"/>
          <a:stretch>
            <a:fillRect/>
          </a:stretch>
        </p:blipFill>
        <p:spPr>
          <a:xfrm>
            <a:off x="6918187" y="381000"/>
            <a:ext cx="3850828" cy="4961984"/>
          </a:xfrm>
          <a:prstGeom prst="rect">
            <a:avLst/>
          </a:prstGeom>
        </p:spPr>
      </p:pic>
      <p:cxnSp>
        <p:nvCxnSpPr>
          <p:cNvPr id="4" name="Straight Connector 3">
            <a:extLst>
              <a:ext uri="{FF2B5EF4-FFF2-40B4-BE49-F238E27FC236}">
                <a16:creationId xmlns:a16="http://schemas.microsoft.com/office/drawing/2014/main" id="{BE8BE068-BA9F-4C59-800E-7BE7EF7F0DF4}"/>
              </a:ext>
            </a:extLst>
          </p:cNvPr>
          <p:cNvCxnSpPr>
            <a:cxnSpLocks/>
          </p:cNvCxnSpPr>
          <p:nvPr/>
        </p:nvCxnSpPr>
        <p:spPr>
          <a:xfrm>
            <a:off x="6096000" y="838200"/>
            <a:ext cx="0" cy="4267200"/>
          </a:xfrm>
          <a:prstGeom prst="line">
            <a:avLst/>
          </a:prstGeom>
          <a:ln w="12700"/>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566E46D5-A38E-4D49-99DD-7DF41EDD5C63}"/>
              </a:ext>
            </a:extLst>
          </p:cNvPr>
          <p:cNvSpPr txBox="1"/>
          <p:nvPr/>
        </p:nvSpPr>
        <p:spPr>
          <a:xfrm>
            <a:off x="2930990" y="5358839"/>
            <a:ext cx="751024" cy="369332"/>
          </a:xfrm>
          <a:prstGeom prst="rect">
            <a:avLst/>
          </a:prstGeom>
          <a:noFill/>
        </p:spPr>
        <p:txBody>
          <a:bodyPr wrap="square" rtlCol="0">
            <a:spAutoFit/>
          </a:bodyPr>
          <a:lstStyle/>
          <a:p>
            <a:r>
              <a:rPr lang="en-US" dirty="0">
                <a:solidFill>
                  <a:schemeClr val="bg1"/>
                </a:solidFill>
              </a:rPr>
              <a:t>2007</a:t>
            </a:r>
          </a:p>
        </p:txBody>
      </p:sp>
      <p:sp>
        <p:nvSpPr>
          <p:cNvPr id="11" name="TextBox 10">
            <a:extLst>
              <a:ext uri="{FF2B5EF4-FFF2-40B4-BE49-F238E27FC236}">
                <a16:creationId xmlns:a16="http://schemas.microsoft.com/office/drawing/2014/main" id="{151A0819-4524-4D09-BDAF-999578459C6D}"/>
              </a:ext>
            </a:extLst>
          </p:cNvPr>
          <p:cNvSpPr txBox="1"/>
          <p:nvPr/>
        </p:nvSpPr>
        <p:spPr>
          <a:xfrm>
            <a:off x="8473979" y="5334000"/>
            <a:ext cx="751024" cy="369332"/>
          </a:xfrm>
          <a:prstGeom prst="rect">
            <a:avLst/>
          </a:prstGeom>
          <a:noFill/>
        </p:spPr>
        <p:txBody>
          <a:bodyPr wrap="square" rtlCol="0">
            <a:spAutoFit/>
          </a:bodyPr>
          <a:lstStyle/>
          <a:p>
            <a:r>
              <a:rPr lang="en-US" dirty="0">
                <a:solidFill>
                  <a:schemeClr val="bg1"/>
                </a:solidFill>
              </a:rPr>
              <a:t>2017</a:t>
            </a:r>
          </a:p>
        </p:txBody>
      </p:sp>
    </p:spTree>
    <p:extLst>
      <p:ext uri="{BB962C8B-B14F-4D97-AF65-F5344CB8AC3E}">
        <p14:creationId xmlns:p14="http://schemas.microsoft.com/office/powerpoint/2010/main" val="3242907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33008F-CAB6-4EBB-89BB-C53FEF5074CA}"/>
              </a:ext>
            </a:extLst>
          </p:cNvPr>
          <p:cNvSpPr>
            <a:spLocks noGrp="1"/>
          </p:cNvSpPr>
          <p:nvPr>
            <p:ph type="title"/>
          </p:nvPr>
        </p:nvSpPr>
        <p:spPr>
          <a:xfrm>
            <a:off x="631371" y="457200"/>
            <a:ext cx="9753600" cy="762000"/>
          </a:xfrm>
        </p:spPr>
        <p:txBody>
          <a:bodyPr/>
          <a:lstStyle/>
          <a:p>
            <a:r>
              <a:rPr lang="en-US" dirty="0"/>
              <a:t>Municipal Emissions Forecast</a:t>
            </a:r>
          </a:p>
        </p:txBody>
      </p:sp>
      <p:pic>
        <p:nvPicPr>
          <p:cNvPr id="4" name="Picture 3">
            <a:extLst>
              <a:ext uri="{FF2B5EF4-FFF2-40B4-BE49-F238E27FC236}">
                <a16:creationId xmlns:a16="http://schemas.microsoft.com/office/drawing/2014/main" id="{CD3BD613-EEC6-4929-BA85-834300F965E0}"/>
              </a:ext>
            </a:extLst>
          </p:cNvPr>
          <p:cNvPicPr>
            <a:picLocks/>
          </p:cNvPicPr>
          <p:nvPr/>
        </p:nvPicPr>
        <p:blipFill rotWithShape="1">
          <a:blip r:embed="rId3"/>
          <a:srcRect r="16364" b="11498"/>
          <a:stretch/>
        </p:blipFill>
        <p:spPr>
          <a:xfrm>
            <a:off x="609600" y="1600200"/>
            <a:ext cx="10363200" cy="4953000"/>
          </a:xfrm>
          <a:prstGeom prst="rect">
            <a:avLst/>
          </a:prstGeom>
        </p:spPr>
      </p:pic>
    </p:spTree>
    <p:extLst>
      <p:ext uri="{BB962C8B-B14F-4D97-AF65-F5344CB8AC3E}">
        <p14:creationId xmlns:p14="http://schemas.microsoft.com/office/powerpoint/2010/main" val="1429855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D2FF8E5-316D-4E96-884D-1D60B6EF026E}"/>
              </a:ext>
            </a:extLst>
          </p:cNvPr>
          <p:cNvSpPr>
            <a:spLocks noGrp="1"/>
          </p:cNvSpPr>
          <p:nvPr>
            <p:ph type="title"/>
          </p:nvPr>
        </p:nvSpPr>
        <p:spPr>
          <a:xfrm>
            <a:off x="652750" y="640081"/>
            <a:ext cx="4806184" cy="4123272"/>
          </a:xfrm>
          <a:noFill/>
        </p:spPr>
        <p:txBody>
          <a:bodyPr vert="horz" lIns="91440" tIns="45720" rIns="91440" bIns="45720" rtlCol="0" anchor="b">
            <a:normAutofit/>
          </a:bodyPr>
          <a:lstStyle/>
          <a:p>
            <a:pPr>
              <a:lnSpc>
                <a:spcPct val="90000"/>
              </a:lnSpc>
            </a:pPr>
            <a:r>
              <a:rPr lang="en-US" sz="4800">
                <a:latin typeface="+mj-lt"/>
                <a:cs typeface="+mj-cs"/>
              </a:rPr>
              <a:t>Post Point Resource Recovery</a:t>
            </a:r>
            <a:br>
              <a:rPr lang="en-US" sz="4800">
                <a:latin typeface="+mj-lt"/>
                <a:cs typeface="+mj-cs"/>
              </a:rPr>
            </a:br>
            <a:r>
              <a:rPr lang="en-US" sz="4800">
                <a:latin typeface="+mj-lt"/>
                <a:cs typeface="+mj-cs"/>
              </a:rPr>
              <a:t>Emissions Reduction CO</a:t>
            </a:r>
            <a:r>
              <a:rPr lang="en-US" sz="4800" baseline="-25000">
                <a:latin typeface="+mj-lt"/>
                <a:cs typeface="+mj-cs"/>
              </a:rPr>
              <a:t>2</a:t>
            </a:r>
            <a:r>
              <a:rPr lang="en-US" sz="4800">
                <a:latin typeface="+mj-lt"/>
                <a:cs typeface="+mj-cs"/>
              </a:rPr>
              <a:t>e</a:t>
            </a:r>
            <a:endParaRPr lang="en-US" sz="4800" dirty="0">
              <a:latin typeface="+mj-lt"/>
              <a:cs typeface="+mj-cs"/>
            </a:endParaRPr>
          </a:p>
        </p:txBody>
      </p:sp>
      <p:pic>
        <p:nvPicPr>
          <p:cNvPr id="5" name="Picture 4">
            <a:extLst>
              <a:ext uri="{FF2B5EF4-FFF2-40B4-BE49-F238E27FC236}">
                <a16:creationId xmlns:a16="http://schemas.microsoft.com/office/drawing/2014/main" id="{1938341C-A808-4E2D-A759-EC306EACE5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5334000"/>
            <a:ext cx="1496322" cy="1295784"/>
          </a:xfrm>
          <a:prstGeom prst="rect">
            <a:avLst/>
          </a:prstGeom>
        </p:spPr>
      </p:pic>
      <p:pic>
        <p:nvPicPr>
          <p:cNvPr id="8" name="Picture 7">
            <a:extLst>
              <a:ext uri="{FF2B5EF4-FFF2-40B4-BE49-F238E27FC236}">
                <a16:creationId xmlns:a16="http://schemas.microsoft.com/office/drawing/2014/main" id="{157DF95D-C3AC-4FEA-A85E-2204B12774A0}"/>
              </a:ext>
            </a:extLst>
          </p:cNvPr>
          <p:cNvPicPr>
            <a:picLocks noChangeAspect="1"/>
          </p:cNvPicPr>
          <p:nvPr/>
        </p:nvPicPr>
        <p:blipFill>
          <a:blip r:embed="rId4"/>
          <a:stretch>
            <a:fillRect/>
          </a:stretch>
        </p:blipFill>
        <p:spPr>
          <a:xfrm>
            <a:off x="6019800" y="61912"/>
            <a:ext cx="5429250" cy="6734175"/>
          </a:xfrm>
          <a:prstGeom prst="rect">
            <a:avLst/>
          </a:prstGeom>
        </p:spPr>
      </p:pic>
    </p:spTree>
    <p:extLst>
      <p:ext uri="{BB962C8B-B14F-4D97-AF65-F5344CB8AC3E}">
        <p14:creationId xmlns:p14="http://schemas.microsoft.com/office/powerpoint/2010/main" val="1984054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3613607"/>
            <a:ext cx="9753600" cy="1110793"/>
          </a:xfrm>
        </p:spPr>
        <p:txBody>
          <a:bodyPr>
            <a:normAutofit fontScale="70000" lnSpcReduction="20000"/>
          </a:bodyPr>
          <a:lstStyle/>
          <a:p>
            <a:r>
              <a:rPr lang="en-US" dirty="0">
                <a:effectLst>
                  <a:outerShdw blurRad="38100" dist="38100" dir="2700000" algn="tl">
                    <a:srgbClr val="000000">
                      <a:alpha val="43137"/>
                    </a:srgbClr>
                  </a:outerShdw>
                </a:effectLst>
              </a:rPr>
              <a:t>Presented by: Eric Johnston, P.E., Rob Johnson, Bellingham Public Works</a:t>
            </a:r>
          </a:p>
          <a:p>
            <a:r>
              <a:rPr lang="en-US" dirty="0"/>
              <a:t>Tadd Giesbrecht, P.E. Brown and Caldwell</a:t>
            </a:r>
            <a:endParaRPr lang="en-US" dirty="0">
              <a:effectLst>
                <a:outerShdw blurRad="38100" dist="38100" dir="2700000" algn="tl">
                  <a:srgbClr val="000000">
                    <a:alpha val="43137"/>
                  </a:srgbClr>
                </a:outerShdw>
              </a:effectLst>
            </a:endParaRPr>
          </a:p>
          <a:p>
            <a:r>
              <a:rPr lang="en-US" dirty="0"/>
              <a:t>360.778.7700 </a:t>
            </a:r>
            <a:r>
              <a:rPr lang="en-US" dirty="0">
                <a:hlinkClick r:id="rId3"/>
              </a:rPr>
              <a:t>ecjohnston@cob.org</a:t>
            </a:r>
            <a:r>
              <a:rPr lang="en-US" dirty="0"/>
              <a:t>, </a:t>
            </a:r>
            <a:r>
              <a:rPr lang="en-US" dirty="0">
                <a:hlinkClick r:id="rId4"/>
              </a:rPr>
              <a:t>rjohnson@cob.org</a:t>
            </a:r>
            <a:endParaRPr lang="en-US" dirty="0"/>
          </a:p>
          <a:p>
            <a:endParaRPr lang="en-US" dirty="0">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1212489" y="2013408"/>
            <a:ext cx="9753600" cy="1524000"/>
          </a:xfrm>
        </p:spPr>
        <p:txBody>
          <a:bodyPr>
            <a:normAutofit fontScale="90000"/>
          </a:bodyPr>
          <a:lstStyle/>
          <a:p>
            <a:br>
              <a:rPr lang="en-US" dirty="0">
                <a:solidFill>
                  <a:schemeClr val="tx1"/>
                </a:solidFill>
              </a:rPr>
            </a:br>
            <a:r>
              <a:rPr lang="en-US" dirty="0">
                <a:solidFill>
                  <a:schemeClr val="tx1"/>
                </a:solidFill>
              </a:rPr>
              <a:t>Resource Recovery Project Update</a:t>
            </a:r>
            <a:br>
              <a:rPr lang="en-US" dirty="0">
                <a:solidFill>
                  <a:schemeClr val="tx1"/>
                </a:solidFill>
              </a:rPr>
            </a:br>
            <a:endParaRPr lang="en-US" dirty="0">
              <a:solidFill>
                <a:schemeClr val="tx1"/>
              </a:solidFill>
            </a:endParaRPr>
          </a:p>
        </p:txBody>
      </p:sp>
      <p:pic>
        <p:nvPicPr>
          <p:cNvPr id="7" name="Picture 6">
            <a:extLst>
              <a:ext uri="{FF2B5EF4-FFF2-40B4-BE49-F238E27FC236}">
                <a16:creationId xmlns:a16="http://schemas.microsoft.com/office/drawing/2014/main" id="{7C45BDDF-4026-47D8-99FF-AADB82B24C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5403595"/>
            <a:ext cx="2208595" cy="463805"/>
          </a:xfrm>
          <a:prstGeom prst="rect">
            <a:avLst/>
          </a:prstGeom>
        </p:spPr>
      </p:pic>
      <p:pic>
        <p:nvPicPr>
          <p:cNvPr id="9" name="Picture 8">
            <a:extLst>
              <a:ext uri="{FF2B5EF4-FFF2-40B4-BE49-F238E27FC236}">
                <a16:creationId xmlns:a16="http://schemas.microsoft.com/office/drawing/2014/main" id="{F0645018-E192-499F-B700-A4CBA7F08067}"/>
              </a:ext>
            </a:extLst>
          </p:cNvPr>
          <p:cNvPicPr>
            <a:picLocks noChangeAspect="1"/>
          </p:cNvPicPr>
          <p:nvPr/>
        </p:nvPicPr>
        <p:blipFill rotWithShape="1">
          <a:blip r:embed="rId6"/>
          <a:srcRect t="9827"/>
          <a:stretch/>
        </p:blipFill>
        <p:spPr>
          <a:xfrm>
            <a:off x="334150" y="6028558"/>
            <a:ext cx="1689386" cy="430693"/>
          </a:xfrm>
          <a:prstGeom prst="rect">
            <a:avLst/>
          </a:prstGeom>
        </p:spPr>
      </p:pic>
    </p:spTree>
    <p:extLst>
      <p:ext uri="{BB962C8B-B14F-4D97-AF65-F5344CB8AC3E}">
        <p14:creationId xmlns:p14="http://schemas.microsoft.com/office/powerpoint/2010/main" val="3263089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45075"/>
            <a:ext cx="9753600" cy="762000"/>
          </a:xfrm>
        </p:spPr>
        <p:txBody>
          <a:bodyPr>
            <a:normAutofit/>
          </a:bodyPr>
          <a:lstStyle/>
          <a:p>
            <a:r>
              <a:rPr lang="en-US" dirty="0"/>
              <a:t>Solids Stream Project Drivers</a:t>
            </a:r>
          </a:p>
        </p:txBody>
      </p:sp>
      <p:sp>
        <p:nvSpPr>
          <p:cNvPr id="5" name="Slide Number Placeholder 4"/>
          <p:cNvSpPr>
            <a:spLocks noGrp="1"/>
          </p:cNvSpPr>
          <p:nvPr>
            <p:ph type="sldNum" sz="quarter" idx="4"/>
          </p:nvPr>
        </p:nvSpPr>
        <p:spPr/>
        <p:txBody>
          <a:bodyPr/>
          <a:lstStyle/>
          <a:p>
            <a:fld id="{83D12EE2-0A52-405F-9235-0A5D75AB581D}" type="slidenum">
              <a:rPr lang="en-US" smtClean="0"/>
              <a:pPr/>
              <a:t>2</a:t>
            </a:fld>
            <a:endParaRPr lang="en-US"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1848" t="7672" r="11681" b="15856"/>
          <a:stretch/>
        </p:blipFill>
        <p:spPr>
          <a:xfrm>
            <a:off x="7696200" y="1371600"/>
            <a:ext cx="3469640" cy="4626186"/>
          </a:xfrm>
          <a:prstGeom prst="rect">
            <a:avLst/>
          </a:prstGeom>
        </p:spPr>
      </p:pic>
      <p:sp>
        <p:nvSpPr>
          <p:cNvPr id="9" name="Content Placeholder 1">
            <a:extLst>
              <a:ext uri="{FF2B5EF4-FFF2-40B4-BE49-F238E27FC236}">
                <a16:creationId xmlns:a16="http://schemas.microsoft.com/office/drawing/2014/main" id="{CDFDAB49-40B8-4C9F-92B5-89B8A4B3D65E}"/>
              </a:ext>
            </a:extLst>
          </p:cNvPr>
          <p:cNvSpPr txBox="1">
            <a:spLocks/>
          </p:cNvSpPr>
          <p:nvPr/>
        </p:nvSpPr>
        <p:spPr bwMode="auto">
          <a:xfrm>
            <a:off x="1971843" y="6262311"/>
            <a:ext cx="8248314" cy="1469334"/>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lvl1pPr marL="171450" indent="-171450" algn="l" rtl="0" eaLnBrk="1" fontAlgn="base" hangingPunct="1">
              <a:lnSpc>
                <a:spcPct val="85000"/>
              </a:lnSpc>
              <a:spcBef>
                <a:spcPct val="40000"/>
              </a:spcBef>
              <a:spcAft>
                <a:spcPct val="0"/>
              </a:spcAft>
              <a:buClr>
                <a:schemeClr val="accent5"/>
              </a:buClr>
              <a:buFont typeface="Arial" pitchFamily="34" charset="0"/>
              <a:buChar char="•"/>
              <a:defRPr sz="2600" b="0">
                <a:solidFill>
                  <a:schemeClr val="tx1">
                    <a:lumMod val="75000"/>
                    <a:lumOff val="25000"/>
                  </a:schemeClr>
                </a:solidFill>
                <a:latin typeface="Franklin Gothic Book" pitchFamily="34" charset="0"/>
                <a:ea typeface="+mn-ea"/>
                <a:cs typeface="+mn-cs"/>
              </a:defRPr>
            </a:lvl1pPr>
            <a:lvl2pPr marL="386954" indent="-198835" algn="l" rtl="0" eaLnBrk="1" fontAlgn="base" hangingPunct="1">
              <a:lnSpc>
                <a:spcPct val="85000"/>
              </a:lnSpc>
              <a:spcBef>
                <a:spcPct val="20000"/>
              </a:spcBef>
              <a:spcAft>
                <a:spcPct val="0"/>
              </a:spcAft>
              <a:buClr>
                <a:schemeClr val="accent5"/>
              </a:buClr>
              <a:buFont typeface="Arial" pitchFamily="34" charset="0"/>
              <a:buChar char="•"/>
              <a:tabLst/>
              <a:defRPr sz="2400" b="0">
                <a:solidFill>
                  <a:schemeClr val="tx1">
                    <a:lumMod val="75000"/>
                    <a:lumOff val="25000"/>
                  </a:schemeClr>
                </a:solidFill>
                <a:latin typeface="Franklin Gothic Book" pitchFamily="34" charset="0"/>
              </a:defRPr>
            </a:lvl2pPr>
            <a:lvl3pPr marL="558404" indent="-171450" algn="l" rtl="0" eaLnBrk="1" fontAlgn="base" hangingPunct="1">
              <a:lnSpc>
                <a:spcPct val="85000"/>
              </a:lnSpc>
              <a:spcBef>
                <a:spcPct val="40000"/>
              </a:spcBef>
              <a:spcAft>
                <a:spcPct val="0"/>
              </a:spcAft>
              <a:buClr>
                <a:schemeClr val="accent5"/>
              </a:buClr>
              <a:buFont typeface="Arial" pitchFamily="34" charset="0"/>
              <a:buChar char="•"/>
              <a:defRPr sz="2400" b="0">
                <a:solidFill>
                  <a:schemeClr val="tx1">
                    <a:lumMod val="75000"/>
                    <a:lumOff val="25000"/>
                  </a:schemeClr>
                </a:solidFill>
                <a:latin typeface="Franklin Gothic Book" pitchFamily="34" charset="0"/>
              </a:defRPr>
            </a:lvl3pPr>
            <a:lvl4pPr marL="729854" indent="-171450" algn="l" rtl="0" eaLnBrk="1" fontAlgn="base" hangingPunct="1">
              <a:lnSpc>
                <a:spcPct val="85000"/>
              </a:lnSpc>
              <a:spcBef>
                <a:spcPct val="40000"/>
              </a:spcBef>
              <a:spcAft>
                <a:spcPct val="0"/>
              </a:spcAft>
              <a:buClr>
                <a:schemeClr val="accent5"/>
              </a:buClr>
              <a:buFont typeface="Arial" pitchFamily="34" charset="0"/>
              <a:buChar char="•"/>
              <a:defRPr sz="2000" b="0">
                <a:solidFill>
                  <a:schemeClr val="tx1">
                    <a:lumMod val="75000"/>
                    <a:lumOff val="25000"/>
                  </a:schemeClr>
                </a:solidFill>
                <a:latin typeface="Franklin Gothic Book" pitchFamily="34" charset="0"/>
              </a:defRPr>
            </a:lvl4pPr>
            <a:lvl5pPr marL="857250" indent="-127397" algn="l" rtl="0" eaLnBrk="1" fontAlgn="base" hangingPunct="1">
              <a:lnSpc>
                <a:spcPct val="85000"/>
              </a:lnSpc>
              <a:spcBef>
                <a:spcPct val="40000"/>
              </a:spcBef>
              <a:spcAft>
                <a:spcPct val="0"/>
              </a:spcAft>
              <a:buClr>
                <a:srgbClr val="7C93A0"/>
              </a:buClr>
              <a:buFont typeface="Arial" pitchFamily="34" charset="0"/>
              <a:buChar char="•"/>
              <a:defRPr sz="1500" b="0">
                <a:solidFill>
                  <a:schemeClr val="tx1">
                    <a:lumMod val="95000"/>
                    <a:lumOff val="5000"/>
                  </a:schemeClr>
                </a:solidFill>
                <a:latin typeface="Franklin Gothic Book" pitchFamily="34" charset="0"/>
              </a:defRPr>
            </a:lvl5pPr>
            <a:lvl6pPr marL="1629966" indent="-169069" algn="l" rtl="0" eaLnBrk="1" fontAlgn="base" hangingPunct="1">
              <a:lnSpc>
                <a:spcPct val="85000"/>
              </a:lnSpc>
              <a:spcBef>
                <a:spcPct val="40000"/>
              </a:spcBef>
              <a:spcAft>
                <a:spcPct val="0"/>
              </a:spcAft>
              <a:buClr>
                <a:srgbClr val="61781F"/>
              </a:buClr>
              <a:buFont typeface="Wingdings" pitchFamily="2" charset="2"/>
              <a:buChar char="§"/>
              <a:defRPr sz="1500">
                <a:solidFill>
                  <a:schemeClr val="tx1"/>
                </a:solidFill>
                <a:latin typeface="+mn-lt"/>
              </a:defRPr>
            </a:lvl6pPr>
            <a:lvl7pPr marL="1972866" indent="-169069" algn="l" rtl="0" eaLnBrk="1" fontAlgn="base" hangingPunct="1">
              <a:lnSpc>
                <a:spcPct val="85000"/>
              </a:lnSpc>
              <a:spcBef>
                <a:spcPct val="40000"/>
              </a:spcBef>
              <a:spcAft>
                <a:spcPct val="0"/>
              </a:spcAft>
              <a:buClr>
                <a:srgbClr val="61781F"/>
              </a:buClr>
              <a:buFont typeface="Wingdings" pitchFamily="2" charset="2"/>
              <a:buChar char="§"/>
              <a:defRPr sz="1500">
                <a:solidFill>
                  <a:schemeClr val="tx1"/>
                </a:solidFill>
                <a:latin typeface="+mn-lt"/>
              </a:defRPr>
            </a:lvl7pPr>
            <a:lvl8pPr marL="2315766" indent="-169069" algn="l" rtl="0" eaLnBrk="1" fontAlgn="base" hangingPunct="1">
              <a:lnSpc>
                <a:spcPct val="85000"/>
              </a:lnSpc>
              <a:spcBef>
                <a:spcPct val="40000"/>
              </a:spcBef>
              <a:spcAft>
                <a:spcPct val="0"/>
              </a:spcAft>
              <a:buClr>
                <a:srgbClr val="61781F"/>
              </a:buClr>
              <a:buFont typeface="Wingdings" pitchFamily="2" charset="2"/>
              <a:buChar char="§"/>
              <a:defRPr sz="1500">
                <a:solidFill>
                  <a:schemeClr val="tx1"/>
                </a:solidFill>
                <a:latin typeface="+mn-lt"/>
              </a:defRPr>
            </a:lvl8pPr>
            <a:lvl9pPr marL="2658666" indent="-169069" algn="l" rtl="0" eaLnBrk="1" fontAlgn="base" hangingPunct="1">
              <a:lnSpc>
                <a:spcPct val="85000"/>
              </a:lnSpc>
              <a:spcBef>
                <a:spcPct val="40000"/>
              </a:spcBef>
              <a:spcAft>
                <a:spcPct val="0"/>
              </a:spcAft>
              <a:buClr>
                <a:srgbClr val="61781F"/>
              </a:buClr>
              <a:buFont typeface="Wingdings" pitchFamily="2" charset="2"/>
              <a:buChar char="§"/>
              <a:defRPr sz="1500">
                <a:solidFill>
                  <a:schemeClr val="tx1"/>
                </a:solidFill>
                <a:latin typeface="+mn-lt"/>
              </a:defRPr>
            </a:lvl9pPr>
          </a:lstStyle>
          <a:p>
            <a:pPr marL="0" indent="0">
              <a:buNone/>
            </a:pPr>
            <a:r>
              <a:rPr lang="en-US" b="1" kern="0" dirty="0">
                <a:solidFill>
                  <a:schemeClr val="bg2">
                    <a:lumMod val="90000"/>
                  </a:schemeClr>
                </a:solidFill>
              </a:rPr>
              <a:t>There isn’t a “do nothing” option to address these needs.</a:t>
            </a:r>
          </a:p>
          <a:p>
            <a:pPr marL="386954" lvl="2" indent="0">
              <a:buNone/>
            </a:pPr>
            <a:endParaRPr lang="en-US" kern="0" dirty="0">
              <a:solidFill>
                <a:schemeClr val="bg2">
                  <a:lumMod val="90000"/>
                </a:schemeClr>
              </a:solidFill>
            </a:endParaRPr>
          </a:p>
        </p:txBody>
      </p:sp>
      <p:pic>
        <p:nvPicPr>
          <p:cNvPr id="7" name="Picture 6">
            <a:extLst>
              <a:ext uri="{FF2B5EF4-FFF2-40B4-BE49-F238E27FC236}">
                <a16:creationId xmlns:a16="http://schemas.microsoft.com/office/drawing/2014/main" id="{196E4F2F-1F25-443D-84AD-3EF8B19DAA3A}"/>
              </a:ext>
            </a:extLst>
          </p:cNvPr>
          <p:cNvPicPr>
            <a:picLocks noChangeAspect="1"/>
          </p:cNvPicPr>
          <p:nvPr/>
        </p:nvPicPr>
        <p:blipFill>
          <a:blip r:embed="rId3"/>
          <a:stretch>
            <a:fillRect/>
          </a:stretch>
        </p:blipFill>
        <p:spPr>
          <a:xfrm>
            <a:off x="762000" y="2057400"/>
            <a:ext cx="6208411" cy="3367850"/>
          </a:xfrm>
          <a:prstGeom prst="rect">
            <a:avLst/>
          </a:prstGeom>
        </p:spPr>
      </p:pic>
    </p:spTree>
    <p:extLst>
      <p:ext uri="{BB962C8B-B14F-4D97-AF65-F5344CB8AC3E}">
        <p14:creationId xmlns:p14="http://schemas.microsoft.com/office/powerpoint/2010/main" val="2915685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85800"/>
            <a:ext cx="10439400" cy="914400"/>
          </a:xfrm>
        </p:spPr>
        <p:txBody>
          <a:bodyPr>
            <a:normAutofit fontScale="90000"/>
          </a:bodyPr>
          <a:lstStyle/>
          <a:p>
            <a:r>
              <a:rPr lang="en-US" dirty="0"/>
              <a:t>Public outreach demonstrated support for moving away from incineration</a:t>
            </a:r>
          </a:p>
        </p:txBody>
      </p:sp>
      <p:sp>
        <p:nvSpPr>
          <p:cNvPr id="4" name="Content Placeholder 1">
            <a:extLst>
              <a:ext uri="{FF2B5EF4-FFF2-40B4-BE49-F238E27FC236}">
                <a16:creationId xmlns:a16="http://schemas.microsoft.com/office/drawing/2014/main" id="{671B0F33-EB6E-42D3-9FB0-255734508AE4}"/>
              </a:ext>
            </a:extLst>
          </p:cNvPr>
          <p:cNvSpPr>
            <a:spLocks noGrp="1"/>
          </p:cNvSpPr>
          <p:nvPr>
            <p:ph idx="1"/>
          </p:nvPr>
        </p:nvSpPr>
        <p:spPr>
          <a:xfrm>
            <a:off x="685800" y="2413000"/>
            <a:ext cx="4203700" cy="4800600"/>
          </a:xfrm>
        </p:spPr>
        <p:txBody>
          <a:bodyPr>
            <a:normAutofit/>
          </a:bodyPr>
          <a:lstStyle/>
          <a:p>
            <a:pPr>
              <a:buClrTx/>
            </a:pPr>
            <a:r>
              <a:rPr lang="en-US" sz="2600" dirty="0"/>
              <a:t>TBL+ process supported</a:t>
            </a:r>
          </a:p>
          <a:p>
            <a:pPr>
              <a:buClrTx/>
            </a:pPr>
            <a:r>
              <a:rPr lang="en-US" sz="2600" dirty="0"/>
              <a:t>Interest in moving to a Class A biosolids product</a:t>
            </a:r>
          </a:p>
          <a:p>
            <a:endParaRPr lang="en-US" sz="2600" dirty="0"/>
          </a:p>
        </p:txBody>
      </p:sp>
      <p:pic>
        <p:nvPicPr>
          <p:cNvPr id="6" name="Picture 5">
            <a:extLst>
              <a:ext uri="{FF2B5EF4-FFF2-40B4-BE49-F238E27FC236}">
                <a16:creationId xmlns:a16="http://schemas.microsoft.com/office/drawing/2014/main" id="{F28C59E4-B975-4F0D-A858-B329D67433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333" t="10001" r="833" b="13333"/>
          <a:stretch/>
        </p:blipFill>
        <p:spPr>
          <a:xfrm>
            <a:off x="5486400" y="2438400"/>
            <a:ext cx="5463208" cy="3886199"/>
          </a:xfrm>
          <a:prstGeom prst="rect">
            <a:avLst/>
          </a:prstGeom>
        </p:spPr>
      </p:pic>
    </p:spTree>
    <p:extLst>
      <p:ext uri="{BB962C8B-B14F-4D97-AF65-F5344CB8AC3E}">
        <p14:creationId xmlns:p14="http://schemas.microsoft.com/office/powerpoint/2010/main" val="3853168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457200"/>
            <a:ext cx="9753600" cy="762000"/>
          </a:xfrm>
        </p:spPr>
        <p:txBody>
          <a:bodyPr>
            <a:normAutofit fontScale="90000"/>
          </a:bodyPr>
          <a:lstStyle/>
          <a:p>
            <a:r>
              <a:rPr lang="en-US" dirty="0"/>
              <a:t>Phase 1 – Identified Class A product for local beneficial reuse	</a:t>
            </a:r>
          </a:p>
        </p:txBody>
      </p:sp>
      <p:pic>
        <p:nvPicPr>
          <p:cNvPr id="8" name="Picture 7">
            <a:extLst>
              <a:ext uri="{FF2B5EF4-FFF2-40B4-BE49-F238E27FC236}">
                <a16:creationId xmlns:a16="http://schemas.microsoft.com/office/drawing/2014/main" id="{17A0DE77-56C1-4589-9303-8698418E8A70}"/>
              </a:ext>
            </a:extLst>
          </p:cNvPr>
          <p:cNvPicPr/>
          <p:nvPr/>
        </p:nvPicPr>
        <p:blipFill rotWithShape="1">
          <a:blip r:embed="rId2"/>
          <a:srcRect t="1863" b="1"/>
          <a:stretch/>
        </p:blipFill>
        <p:spPr bwMode="auto">
          <a:xfrm>
            <a:off x="1828800" y="1447800"/>
            <a:ext cx="8686799" cy="53340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67094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85000">
              <a:schemeClr val="accent1">
                <a:lumMod val="75000"/>
              </a:schemeClr>
            </a:gs>
            <a:gs pos="0">
              <a:srgbClr val="15589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E17800-368F-4C0C-9C00-FD61A6D97DB0}"/>
              </a:ext>
            </a:extLst>
          </p:cNvPr>
          <p:cNvSpPr>
            <a:spLocks noGrp="1"/>
          </p:cNvSpPr>
          <p:nvPr>
            <p:ph type="title"/>
          </p:nvPr>
        </p:nvSpPr>
        <p:spPr>
          <a:xfrm>
            <a:off x="679934" y="223831"/>
            <a:ext cx="10597666" cy="762000"/>
          </a:xfrm>
        </p:spPr>
        <p:txBody>
          <a:bodyPr>
            <a:normAutofit fontScale="90000"/>
          </a:bodyPr>
          <a:lstStyle/>
          <a:p>
            <a:r>
              <a:rPr lang="en-US" dirty="0"/>
              <a:t>Phase 2 – Select Digestion-based approach to produce Class A and Biogas use</a:t>
            </a:r>
          </a:p>
        </p:txBody>
      </p:sp>
      <p:pic>
        <p:nvPicPr>
          <p:cNvPr id="6" name="Content Placeholder 5">
            <a:extLst>
              <a:ext uri="{FF2B5EF4-FFF2-40B4-BE49-F238E27FC236}">
                <a16:creationId xmlns:a16="http://schemas.microsoft.com/office/drawing/2014/main" id="{80E019B6-F59C-4CFB-A000-CFBBDD427B4F}"/>
              </a:ext>
            </a:extLst>
          </p:cNvPr>
          <p:cNvPicPr>
            <a:picLocks noGrp="1" noChangeAspect="1"/>
          </p:cNvPicPr>
          <p:nvPr>
            <p:ph idx="1"/>
          </p:nvPr>
        </p:nvPicPr>
        <p:blipFill rotWithShape="1">
          <a:blip r:embed="rId2"/>
          <a:srcRect t="7922" r="10095"/>
          <a:stretch/>
        </p:blipFill>
        <p:spPr>
          <a:xfrm>
            <a:off x="1981201" y="1291137"/>
            <a:ext cx="9014460" cy="5566863"/>
          </a:xfrm>
          <a:prstGeom prst="rect">
            <a:avLst/>
          </a:prstGeom>
        </p:spPr>
      </p:pic>
      <p:sp>
        <p:nvSpPr>
          <p:cNvPr id="7" name="Rectangle 6">
            <a:extLst>
              <a:ext uri="{FF2B5EF4-FFF2-40B4-BE49-F238E27FC236}">
                <a16:creationId xmlns:a16="http://schemas.microsoft.com/office/drawing/2014/main" id="{59E209DD-06A2-490A-BE05-E7CC1C785DA7}"/>
              </a:ext>
            </a:extLst>
          </p:cNvPr>
          <p:cNvSpPr/>
          <p:nvPr/>
        </p:nvSpPr>
        <p:spPr bwMode="auto">
          <a:xfrm>
            <a:off x="1981200" y="1291136"/>
            <a:ext cx="4617990" cy="1160491"/>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Arial" charset="0"/>
            </a:endParaRPr>
          </a:p>
        </p:txBody>
      </p:sp>
      <p:sp>
        <p:nvSpPr>
          <p:cNvPr id="8" name="Rectangle 7">
            <a:extLst>
              <a:ext uri="{FF2B5EF4-FFF2-40B4-BE49-F238E27FC236}">
                <a16:creationId xmlns:a16="http://schemas.microsoft.com/office/drawing/2014/main" id="{2D7E6697-D31F-4A82-92BE-DB50E7586794}"/>
              </a:ext>
            </a:extLst>
          </p:cNvPr>
          <p:cNvSpPr/>
          <p:nvPr/>
        </p:nvSpPr>
        <p:spPr bwMode="auto">
          <a:xfrm>
            <a:off x="9757072" y="1291137"/>
            <a:ext cx="1238589" cy="94878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Arial" charset="0"/>
            </a:endParaRPr>
          </a:p>
        </p:txBody>
      </p:sp>
      <p:cxnSp>
        <p:nvCxnSpPr>
          <p:cNvPr id="10" name="Straight Connector 9">
            <a:extLst>
              <a:ext uri="{FF2B5EF4-FFF2-40B4-BE49-F238E27FC236}">
                <a16:creationId xmlns:a16="http://schemas.microsoft.com/office/drawing/2014/main" id="{D1B4FD10-4ABA-4E9F-A49E-DA642719E088}"/>
              </a:ext>
            </a:extLst>
          </p:cNvPr>
          <p:cNvCxnSpPr/>
          <p:nvPr/>
        </p:nvCxnSpPr>
        <p:spPr bwMode="auto">
          <a:xfrm>
            <a:off x="4481572" y="3834028"/>
            <a:ext cx="304800" cy="533400"/>
          </a:xfrm>
          <a:prstGeom prst="line">
            <a:avLst/>
          </a:prstGeom>
          <a:noFill/>
          <a:ln w="9525" cap="flat" cmpd="sng" algn="ctr">
            <a:solidFill>
              <a:srgbClr val="FF0000"/>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0220320A-3E6D-47DD-8904-FE75ACD921E7}"/>
              </a:ext>
            </a:extLst>
          </p:cNvPr>
          <p:cNvCxnSpPr/>
          <p:nvPr/>
        </p:nvCxnSpPr>
        <p:spPr bwMode="auto">
          <a:xfrm>
            <a:off x="4839712" y="3834028"/>
            <a:ext cx="304800" cy="533400"/>
          </a:xfrm>
          <a:prstGeom prst="line">
            <a:avLst/>
          </a:prstGeom>
          <a:noFill/>
          <a:ln w="9525" cap="flat" cmpd="sng" algn="ctr">
            <a:solidFill>
              <a:srgbClr val="FF0000"/>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140A79E0-013A-4C46-A3AA-44884ED66155}"/>
              </a:ext>
            </a:extLst>
          </p:cNvPr>
          <p:cNvCxnSpPr/>
          <p:nvPr/>
        </p:nvCxnSpPr>
        <p:spPr bwMode="auto">
          <a:xfrm>
            <a:off x="5198594" y="3834028"/>
            <a:ext cx="304800" cy="533400"/>
          </a:xfrm>
          <a:prstGeom prst="line">
            <a:avLst/>
          </a:prstGeom>
          <a:noFill/>
          <a:ln w="9525" cap="flat" cmpd="sng" algn="ctr">
            <a:solidFill>
              <a:srgbClr val="FF0000"/>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0C320469-23E6-4136-9538-9168FAD1F7F7}"/>
              </a:ext>
            </a:extLst>
          </p:cNvPr>
          <p:cNvCxnSpPr/>
          <p:nvPr/>
        </p:nvCxnSpPr>
        <p:spPr bwMode="auto">
          <a:xfrm>
            <a:off x="5556734" y="3834028"/>
            <a:ext cx="304800" cy="533400"/>
          </a:xfrm>
          <a:prstGeom prst="line">
            <a:avLst/>
          </a:prstGeom>
          <a:noFill/>
          <a:ln w="9525" cap="flat" cmpd="sng" algn="ctr">
            <a:solidFill>
              <a:srgbClr val="FF0000"/>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70955805-BD1C-4AAF-A8B3-5DD1C8A8AA99}"/>
              </a:ext>
            </a:extLst>
          </p:cNvPr>
          <p:cNvCxnSpPr/>
          <p:nvPr/>
        </p:nvCxnSpPr>
        <p:spPr bwMode="auto">
          <a:xfrm>
            <a:off x="5936250" y="3835377"/>
            <a:ext cx="304800" cy="533400"/>
          </a:xfrm>
          <a:prstGeom prst="line">
            <a:avLst/>
          </a:prstGeom>
          <a:noFill/>
          <a:ln w="9525" cap="flat" cmpd="sng" algn="ctr">
            <a:solidFill>
              <a:srgbClr val="FF0000"/>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8634EA03-2A45-4BF4-A8D1-9CAE452B5C7A}"/>
              </a:ext>
            </a:extLst>
          </p:cNvPr>
          <p:cNvCxnSpPr/>
          <p:nvPr/>
        </p:nvCxnSpPr>
        <p:spPr bwMode="auto">
          <a:xfrm>
            <a:off x="6294390" y="3835377"/>
            <a:ext cx="304800" cy="533400"/>
          </a:xfrm>
          <a:prstGeom prst="line">
            <a:avLst/>
          </a:prstGeom>
          <a:noFill/>
          <a:ln w="9525" cap="flat" cmpd="sng" algn="ctr">
            <a:solidFill>
              <a:srgbClr val="FF0000"/>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1F62415D-DE58-4540-9B23-069D9E56B32C}"/>
              </a:ext>
            </a:extLst>
          </p:cNvPr>
          <p:cNvCxnSpPr/>
          <p:nvPr/>
        </p:nvCxnSpPr>
        <p:spPr bwMode="auto">
          <a:xfrm>
            <a:off x="6653272" y="3835377"/>
            <a:ext cx="304800" cy="533400"/>
          </a:xfrm>
          <a:prstGeom prst="line">
            <a:avLst/>
          </a:prstGeom>
          <a:noFill/>
          <a:ln w="9525" cap="flat" cmpd="sng" algn="ctr">
            <a:solidFill>
              <a:srgbClr val="FF0000"/>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F6C0D44D-E214-4AD8-9E81-E5588EC7A9B7}"/>
              </a:ext>
            </a:extLst>
          </p:cNvPr>
          <p:cNvCxnSpPr/>
          <p:nvPr/>
        </p:nvCxnSpPr>
        <p:spPr bwMode="auto">
          <a:xfrm>
            <a:off x="7011412" y="3835377"/>
            <a:ext cx="304800" cy="533400"/>
          </a:xfrm>
          <a:prstGeom prst="line">
            <a:avLst/>
          </a:prstGeom>
          <a:noFill/>
          <a:ln w="9525" cap="flat" cmpd="sng" algn="ctr">
            <a:solidFill>
              <a:srgbClr val="FF0000"/>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963F0BC1-0918-4164-B156-4364C8C99D36}"/>
              </a:ext>
            </a:extLst>
          </p:cNvPr>
          <p:cNvCxnSpPr/>
          <p:nvPr/>
        </p:nvCxnSpPr>
        <p:spPr bwMode="auto">
          <a:xfrm>
            <a:off x="7402594" y="3834028"/>
            <a:ext cx="304800" cy="533400"/>
          </a:xfrm>
          <a:prstGeom prst="line">
            <a:avLst/>
          </a:prstGeom>
          <a:noFill/>
          <a:ln w="9525" cap="flat" cmpd="sng" algn="ctr">
            <a:solidFill>
              <a:srgbClr val="FF0000"/>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86C97E75-B767-492C-B16B-5C2564D94F3E}"/>
              </a:ext>
            </a:extLst>
          </p:cNvPr>
          <p:cNvCxnSpPr/>
          <p:nvPr/>
        </p:nvCxnSpPr>
        <p:spPr bwMode="auto">
          <a:xfrm>
            <a:off x="7760734" y="3834028"/>
            <a:ext cx="304800" cy="533400"/>
          </a:xfrm>
          <a:prstGeom prst="line">
            <a:avLst/>
          </a:prstGeom>
          <a:noFill/>
          <a:ln w="9525" cap="flat" cmpd="sng" algn="ctr">
            <a:solidFill>
              <a:srgbClr val="FF0000"/>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25846C28-7D78-4275-A899-07919ECF7445}"/>
              </a:ext>
            </a:extLst>
          </p:cNvPr>
          <p:cNvCxnSpPr/>
          <p:nvPr/>
        </p:nvCxnSpPr>
        <p:spPr bwMode="auto">
          <a:xfrm>
            <a:off x="8119616" y="3834028"/>
            <a:ext cx="304800" cy="533400"/>
          </a:xfrm>
          <a:prstGeom prst="line">
            <a:avLst/>
          </a:prstGeom>
          <a:noFill/>
          <a:ln w="9525" cap="flat" cmpd="sng" algn="ctr">
            <a:solidFill>
              <a:srgbClr val="FF0000"/>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BEAD6A8D-5116-4404-A4F4-9D5E1B1EB904}"/>
              </a:ext>
            </a:extLst>
          </p:cNvPr>
          <p:cNvCxnSpPr/>
          <p:nvPr/>
        </p:nvCxnSpPr>
        <p:spPr bwMode="auto">
          <a:xfrm>
            <a:off x="8477756" y="3834028"/>
            <a:ext cx="304800" cy="533400"/>
          </a:xfrm>
          <a:prstGeom prst="line">
            <a:avLst/>
          </a:prstGeom>
          <a:noFill/>
          <a:ln w="9525" cap="flat" cmpd="sng" algn="ctr">
            <a:solidFill>
              <a:srgbClr val="FF0000"/>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4772FE31-FF9B-47B2-943B-FACE13D534E8}"/>
              </a:ext>
            </a:extLst>
          </p:cNvPr>
          <p:cNvCxnSpPr/>
          <p:nvPr/>
        </p:nvCxnSpPr>
        <p:spPr bwMode="auto">
          <a:xfrm>
            <a:off x="8862060" y="3823228"/>
            <a:ext cx="304800" cy="533400"/>
          </a:xfrm>
          <a:prstGeom prst="line">
            <a:avLst/>
          </a:prstGeom>
          <a:noFill/>
          <a:ln w="9525" cap="flat" cmpd="sng" algn="ctr">
            <a:solidFill>
              <a:srgbClr val="FF0000"/>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4527F8A0-90B1-472B-8A2A-3696B0976D4E}"/>
              </a:ext>
            </a:extLst>
          </p:cNvPr>
          <p:cNvCxnSpPr/>
          <p:nvPr/>
        </p:nvCxnSpPr>
        <p:spPr bwMode="auto">
          <a:xfrm>
            <a:off x="9220200" y="3823228"/>
            <a:ext cx="304800" cy="533400"/>
          </a:xfrm>
          <a:prstGeom prst="line">
            <a:avLst/>
          </a:prstGeom>
          <a:noFill/>
          <a:ln w="9525" cap="flat" cmpd="sng" algn="ctr">
            <a:solidFill>
              <a:srgbClr val="FF0000"/>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C4764A58-230F-490F-BBCD-8146BC44E618}"/>
              </a:ext>
            </a:extLst>
          </p:cNvPr>
          <p:cNvCxnSpPr/>
          <p:nvPr/>
        </p:nvCxnSpPr>
        <p:spPr bwMode="auto">
          <a:xfrm>
            <a:off x="4481572" y="5879279"/>
            <a:ext cx="304800" cy="533400"/>
          </a:xfrm>
          <a:prstGeom prst="line">
            <a:avLst/>
          </a:prstGeom>
          <a:noFill/>
          <a:ln w="9525" cap="flat" cmpd="sng" algn="ctr">
            <a:solidFill>
              <a:srgbClr val="FF0000"/>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E655FE2A-3750-4044-9B19-9EA001A92780}"/>
              </a:ext>
            </a:extLst>
          </p:cNvPr>
          <p:cNvCxnSpPr/>
          <p:nvPr/>
        </p:nvCxnSpPr>
        <p:spPr bwMode="auto">
          <a:xfrm>
            <a:off x="4839712" y="5879279"/>
            <a:ext cx="304800" cy="533400"/>
          </a:xfrm>
          <a:prstGeom prst="line">
            <a:avLst/>
          </a:prstGeom>
          <a:noFill/>
          <a:ln w="9525" cap="flat" cmpd="sng" algn="ctr">
            <a:solidFill>
              <a:srgbClr val="FF0000"/>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C3E8526B-91D2-4A20-B9B7-7469DB086455}"/>
              </a:ext>
            </a:extLst>
          </p:cNvPr>
          <p:cNvCxnSpPr/>
          <p:nvPr/>
        </p:nvCxnSpPr>
        <p:spPr bwMode="auto">
          <a:xfrm>
            <a:off x="5198594" y="5879279"/>
            <a:ext cx="304800" cy="533400"/>
          </a:xfrm>
          <a:prstGeom prst="line">
            <a:avLst/>
          </a:prstGeom>
          <a:noFill/>
          <a:ln w="9525" cap="flat" cmpd="sng" algn="ctr">
            <a:solidFill>
              <a:srgbClr val="FF0000"/>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21AD1083-B630-484A-9186-AB7EF9AC471C}"/>
              </a:ext>
            </a:extLst>
          </p:cNvPr>
          <p:cNvCxnSpPr/>
          <p:nvPr/>
        </p:nvCxnSpPr>
        <p:spPr bwMode="auto">
          <a:xfrm>
            <a:off x="5556734" y="5879279"/>
            <a:ext cx="304800" cy="533400"/>
          </a:xfrm>
          <a:prstGeom prst="line">
            <a:avLst/>
          </a:prstGeom>
          <a:noFill/>
          <a:ln w="9525" cap="flat" cmpd="sng" algn="ctr">
            <a:solidFill>
              <a:srgbClr val="FF0000"/>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758A1304-77DE-4F9C-ABA3-14A65B49A798}"/>
              </a:ext>
            </a:extLst>
          </p:cNvPr>
          <p:cNvCxnSpPr/>
          <p:nvPr/>
        </p:nvCxnSpPr>
        <p:spPr bwMode="auto">
          <a:xfrm>
            <a:off x="5936250" y="5880628"/>
            <a:ext cx="304800" cy="533400"/>
          </a:xfrm>
          <a:prstGeom prst="line">
            <a:avLst/>
          </a:prstGeom>
          <a:noFill/>
          <a:ln w="9525" cap="flat" cmpd="sng" algn="ctr">
            <a:solidFill>
              <a:srgbClr val="FF0000"/>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B3C61A03-09DE-4F4F-ABE8-EF5AEA75675A}"/>
              </a:ext>
            </a:extLst>
          </p:cNvPr>
          <p:cNvCxnSpPr/>
          <p:nvPr/>
        </p:nvCxnSpPr>
        <p:spPr bwMode="auto">
          <a:xfrm>
            <a:off x="6294390" y="5880628"/>
            <a:ext cx="304800" cy="533400"/>
          </a:xfrm>
          <a:prstGeom prst="line">
            <a:avLst/>
          </a:prstGeom>
          <a:noFill/>
          <a:ln w="9525" cap="flat" cmpd="sng" algn="ctr">
            <a:solidFill>
              <a:srgbClr val="FF0000"/>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D5B9D84D-AAAF-43F8-9C30-DA07FEAFA8D6}"/>
              </a:ext>
            </a:extLst>
          </p:cNvPr>
          <p:cNvCxnSpPr/>
          <p:nvPr/>
        </p:nvCxnSpPr>
        <p:spPr bwMode="auto">
          <a:xfrm>
            <a:off x="6653272" y="5880628"/>
            <a:ext cx="304800" cy="533400"/>
          </a:xfrm>
          <a:prstGeom prst="line">
            <a:avLst/>
          </a:prstGeom>
          <a:noFill/>
          <a:ln w="9525" cap="flat" cmpd="sng" algn="ctr">
            <a:solidFill>
              <a:srgbClr val="FF0000"/>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7608A7EA-28DA-4B83-9D2A-AE986A7BB0B2}"/>
              </a:ext>
            </a:extLst>
          </p:cNvPr>
          <p:cNvCxnSpPr/>
          <p:nvPr/>
        </p:nvCxnSpPr>
        <p:spPr bwMode="auto">
          <a:xfrm>
            <a:off x="7011412" y="5880628"/>
            <a:ext cx="304800" cy="533400"/>
          </a:xfrm>
          <a:prstGeom prst="line">
            <a:avLst/>
          </a:prstGeom>
          <a:noFill/>
          <a:ln w="9525" cap="flat" cmpd="sng" algn="ctr">
            <a:solidFill>
              <a:srgbClr val="FF0000"/>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D89DA8A8-8EA1-4935-B326-82AC2DE5EB61}"/>
              </a:ext>
            </a:extLst>
          </p:cNvPr>
          <p:cNvCxnSpPr/>
          <p:nvPr/>
        </p:nvCxnSpPr>
        <p:spPr bwMode="auto">
          <a:xfrm>
            <a:off x="7402594" y="5879279"/>
            <a:ext cx="304800" cy="533400"/>
          </a:xfrm>
          <a:prstGeom prst="line">
            <a:avLst/>
          </a:prstGeom>
          <a:noFill/>
          <a:ln w="9525" cap="flat" cmpd="sng" algn="ctr">
            <a:solidFill>
              <a:srgbClr val="FF0000"/>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2F71334C-BFD2-4570-B0E8-C19249604343}"/>
              </a:ext>
            </a:extLst>
          </p:cNvPr>
          <p:cNvCxnSpPr/>
          <p:nvPr/>
        </p:nvCxnSpPr>
        <p:spPr bwMode="auto">
          <a:xfrm>
            <a:off x="7760734" y="5879279"/>
            <a:ext cx="304800" cy="533400"/>
          </a:xfrm>
          <a:prstGeom prst="line">
            <a:avLst/>
          </a:prstGeom>
          <a:noFill/>
          <a:ln w="9525" cap="flat" cmpd="sng" algn="ctr">
            <a:solidFill>
              <a:srgbClr val="FF0000"/>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5289B2D4-48E5-4978-ADB8-D703F0539F78}"/>
              </a:ext>
            </a:extLst>
          </p:cNvPr>
          <p:cNvCxnSpPr/>
          <p:nvPr/>
        </p:nvCxnSpPr>
        <p:spPr bwMode="auto">
          <a:xfrm>
            <a:off x="8119616" y="5879279"/>
            <a:ext cx="304800" cy="533400"/>
          </a:xfrm>
          <a:prstGeom prst="line">
            <a:avLst/>
          </a:prstGeom>
          <a:noFill/>
          <a:ln w="9525" cap="flat" cmpd="sng" algn="ctr">
            <a:solidFill>
              <a:srgbClr val="FF0000"/>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B84C7595-DAED-470E-9EAB-43544285223B}"/>
              </a:ext>
            </a:extLst>
          </p:cNvPr>
          <p:cNvCxnSpPr/>
          <p:nvPr/>
        </p:nvCxnSpPr>
        <p:spPr bwMode="auto">
          <a:xfrm>
            <a:off x="8477756" y="5879279"/>
            <a:ext cx="304800" cy="533400"/>
          </a:xfrm>
          <a:prstGeom prst="line">
            <a:avLst/>
          </a:prstGeom>
          <a:noFill/>
          <a:ln w="9525" cap="flat" cmpd="sng" algn="ctr">
            <a:solidFill>
              <a:srgbClr val="FF0000"/>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54529B67-E5BC-4CC8-B20A-C2CA3DD633F4}"/>
              </a:ext>
            </a:extLst>
          </p:cNvPr>
          <p:cNvCxnSpPr/>
          <p:nvPr/>
        </p:nvCxnSpPr>
        <p:spPr bwMode="auto">
          <a:xfrm>
            <a:off x="8862060" y="5868479"/>
            <a:ext cx="304800" cy="533400"/>
          </a:xfrm>
          <a:prstGeom prst="line">
            <a:avLst/>
          </a:prstGeom>
          <a:noFill/>
          <a:ln w="9525" cap="flat" cmpd="sng" algn="ctr">
            <a:solidFill>
              <a:srgbClr val="FF0000"/>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473963C0-9F7A-4FAB-9FA4-F804A693BD80}"/>
              </a:ext>
            </a:extLst>
          </p:cNvPr>
          <p:cNvCxnSpPr/>
          <p:nvPr/>
        </p:nvCxnSpPr>
        <p:spPr bwMode="auto">
          <a:xfrm>
            <a:off x="9220200" y="5868479"/>
            <a:ext cx="304800" cy="533400"/>
          </a:xfrm>
          <a:prstGeom prst="line">
            <a:avLst/>
          </a:prstGeom>
          <a:noFill/>
          <a:ln w="9525" cap="flat" cmpd="sng" algn="ctr">
            <a:solidFill>
              <a:srgbClr val="FF0000"/>
            </a:solidFill>
            <a:prstDash val="solid"/>
            <a:round/>
            <a:headEnd type="none" w="med" len="med"/>
            <a:tailEnd type="none" w="med" len="med"/>
          </a:ln>
          <a:effectLst/>
        </p:spPr>
      </p:cxnSp>
      <p:sp>
        <p:nvSpPr>
          <p:cNvPr id="47" name="Oval 46">
            <a:extLst>
              <a:ext uri="{FF2B5EF4-FFF2-40B4-BE49-F238E27FC236}">
                <a16:creationId xmlns:a16="http://schemas.microsoft.com/office/drawing/2014/main" id="{BC3B2C73-492C-4F85-892E-18592E04C0B3}"/>
              </a:ext>
            </a:extLst>
          </p:cNvPr>
          <p:cNvSpPr/>
          <p:nvPr/>
        </p:nvSpPr>
        <p:spPr bwMode="auto">
          <a:xfrm>
            <a:off x="6671794" y="1660860"/>
            <a:ext cx="1432697" cy="903116"/>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Arial" charset="0"/>
            </a:endParaRPr>
          </a:p>
        </p:txBody>
      </p:sp>
      <p:sp>
        <p:nvSpPr>
          <p:cNvPr id="48" name="Oval 47">
            <a:extLst>
              <a:ext uri="{FF2B5EF4-FFF2-40B4-BE49-F238E27FC236}">
                <a16:creationId xmlns:a16="http://schemas.microsoft.com/office/drawing/2014/main" id="{8782A599-0FBF-41D8-91F6-5E13390E540C}"/>
              </a:ext>
            </a:extLst>
          </p:cNvPr>
          <p:cNvSpPr/>
          <p:nvPr/>
        </p:nvSpPr>
        <p:spPr bwMode="auto">
          <a:xfrm>
            <a:off x="3581401" y="4075828"/>
            <a:ext cx="6400799" cy="1860916"/>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Arial" charset="0"/>
            </a:endParaRPr>
          </a:p>
        </p:txBody>
      </p:sp>
    </p:spTree>
    <p:extLst>
      <p:ext uri="{BB962C8B-B14F-4D97-AF65-F5344CB8AC3E}">
        <p14:creationId xmlns:p14="http://schemas.microsoft.com/office/powerpoint/2010/main" val="241300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1999" y="262271"/>
            <a:ext cx="10896601" cy="914400"/>
          </a:xfrm>
        </p:spPr>
        <p:txBody>
          <a:bodyPr>
            <a:normAutofit fontScale="90000"/>
          </a:bodyPr>
          <a:lstStyle/>
          <a:p>
            <a:r>
              <a:rPr lang="en-US" dirty="0"/>
              <a:t>Phase 2 - Preliminary TBL+ Results: Class A Digestion and Pipeline Injection  </a:t>
            </a:r>
          </a:p>
        </p:txBody>
      </p:sp>
      <p:pic>
        <p:nvPicPr>
          <p:cNvPr id="2" name="Picture 1">
            <a:extLst>
              <a:ext uri="{FF2B5EF4-FFF2-40B4-BE49-F238E27FC236}">
                <a16:creationId xmlns:a16="http://schemas.microsoft.com/office/drawing/2014/main" id="{662A8109-0A58-4D62-ADE6-2A72E37FEDCD}"/>
              </a:ext>
            </a:extLst>
          </p:cNvPr>
          <p:cNvPicPr>
            <a:picLocks noChangeAspect="1"/>
          </p:cNvPicPr>
          <p:nvPr/>
        </p:nvPicPr>
        <p:blipFill>
          <a:blip r:embed="rId2"/>
          <a:stretch>
            <a:fillRect/>
          </a:stretch>
        </p:blipFill>
        <p:spPr>
          <a:xfrm>
            <a:off x="1752600" y="1414138"/>
            <a:ext cx="8411922" cy="5469262"/>
          </a:xfrm>
          <a:prstGeom prst="rect">
            <a:avLst/>
          </a:prstGeom>
        </p:spPr>
      </p:pic>
    </p:spTree>
    <p:extLst>
      <p:ext uri="{BB962C8B-B14F-4D97-AF65-F5344CB8AC3E}">
        <p14:creationId xmlns:p14="http://schemas.microsoft.com/office/powerpoint/2010/main" val="513985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2893" y="304800"/>
            <a:ext cx="10972800" cy="762000"/>
          </a:xfrm>
        </p:spPr>
        <p:txBody>
          <a:bodyPr>
            <a:normAutofit fontScale="90000"/>
          </a:bodyPr>
          <a:lstStyle/>
          <a:p>
            <a:r>
              <a:rPr lang="en-US" dirty="0"/>
              <a:t>Anaerobic digestion-based solution benefits</a:t>
            </a:r>
          </a:p>
        </p:txBody>
      </p:sp>
      <p:pic>
        <p:nvPicPr>
          <p:cNvPr id="5" name="Picture 4">
            <a:extLst>
              <a:ext uri="{FF2B5EF4-FFF2-40B4-BE49-F238E27FC236}">
                <a16:creationId xmlns:a16="http://schemas.microsoft.com/office/drawing/2014/main" id="{53766294-8342-4381-9B84-A545428D6022}"/>
              </a:ext>
            </a:extLst>
          </p:cNvPr>
          <p:cNvPicPr>
            <a:picLocks noChangeAspect="1"/>
          </p:cNvPicPr>
          <p:nvPr/>
        </p:nvPicPr>
        <p:blipFill>
          <a:blip r:embed="rId3"/>
          <a:stretch>
            <a:fillRect/>
          </a:stretch>
        </p:blipFill>
        <p:spPr>
          <a:xfrm>
            <a:off x="6145193" y="1371274"/>
            <a:ext cx="5693603" cy="3127652"/>
          </a:xfrm>
          <a:prstGeom prst="rect">
            <a:avLst/>
          </a:prstGeom>
        </p:spPr>
      </p:pic>
      <p:pic>
        <p:nvPicPr>
          <p:cNvPr id="6" name="Picture 5">
            <a:extLst>
              <a:ext uri="{FF2B5EF4-FFF2-40B4-BE49-F238E27FC236}">
                <a16:creationId xmlns:a16="http://schemas.microsoft.com/office/drawing/2014/main" id="{ADE6EF38-879B-4A5F-A4B4-105B97190151}"/>
              </a:ext>
            </a:extLst>
          </p:cNvPr>
          <p:cNvPicPr>
            <a:picLocks noChangeAspect="1"/>
          </p:cNvPicPr>
          <p:nvPr/>
        </p:nvPicPr>
        <p:blipFill>
          <a:blip r:embed="rId4"/>
          <a:stretch>
            <a:fillRect/>
          </a:stretch>
        </p:blipFill>
        <p:spPr>
          <a:xfrm>
            <a:off x="359621" y="1371274"/>
            <a:ext cx="5562600" cy="4873654"/>
          </a:xfrm>
          <a:prstGeom prst="rect">
            <a:avLst/>
          </a:prstGeom>
        </p:spPr>
      </p:pic>
      <p:sp>
        <p:nvSpPr>
          <p:cNvPr id="2" name="TextBox 1">
            <a:extLst>
              <a:ext uri="{FF2B5EF4-FFF2-40B4-BE49-F238E27FC236}">
                <a16:creationId xmlns:a16="http://schemas.microsoft.com/office/drawing/2014/main" id="{37A7B389-91BA-45AD-A4FF-57ACEC7093CF}"/>
              </a:ext>
            </a:extLst>
          </p:cNvPr>
          <p:cNvSpPr txBox="1"/>
          <p:nvPr/>
        </p:nvSpPr>
        <p:spPr>
          <a:xfrm>
            <a:off x="2895600" y="4201895"/>
            <a:ext cx="1295400" cy="594062"/>
          </a:xfrm>
          <a:prstGeom prst="rect">
            <a:avLst/>
          </a:prstGeom>
          <a:solidFill>
            <a:schemeClr val="bg2"/>
          </a:solidFill>
        </p:spPr>
        <p:txBody>
          <a:bodyPr wrap="square" rtlCol="0">
            <a:spAutoFit/>
          </a:bodyPr>
          <a:lstStyle/>
          <a:p>
            <a:r>
              <a:rPr lang="en-US" sz="1600" dirty="0"/>
              <a:t>Digestion*</a:t>
            </a:r>
          </a:p>
          <a:p>
            <a:r>
              <a:rPr lang="en-US" sz="1600" dirty="0"/>
              <a:t>GHG Savings</a:t>
            </a:r>
          </a:p>
        </p:txBody>
      </p:sp>
      <p:sp>
        <p:nvSpPr>
          <p:cNvPr id="7" name="TextBox 6">
            <a:extLst>
              <a:ext uri="{FF2B5EF4-FFF2-40B4-BE49-F238E27FC236}">
                <a16:creationId xmlns:a16="http://schemas.microsoft.com/office/drawing/2014/main" id="{EE02956E-F624-4E98-AB69-7AC68A8366F0}"/>
              </a:ext>
            </a:extLst>
          </p:cNvPr>
          <p:cNvSpPr txBox="1"/>
          <p:nvPr/>
        </p:nvSpPr>
        <p:spPr>
          <a:xfrm>
            <a:off x="1447800" y="2743200"/>
            <a:ext cx="1295400" cy="830997"/>
          </a:xfrm>
          <a:prstGeom prst="rect">
            <a:avLst/>
          </a:prstGeom>
          <a:solidFill>
            <a:schemeClr val="bg2"/>
          </a:solidFill>
        </p:spPr>
        <p:txBody>
          <a:bodyPr wrap="square" rtlCol="0">
            <a:spAutoFit/>
          </a:bodyPr>
          <a:lstStyle/>
          <a:p>
            <a:r>
              <a:rPr lang="en-US" sz="1600" dirty="0"/>
              <a:t>Incineration GHG Emissions</a:t>
            </a:r>
          </a:p>
        </p:txBody>
      </p:sp>
    </p:spTree>
    <p:extLst>
      <p:ext uri="{BB962C8B-B14F-4D97-AF65-F5344CB8AC3E}">
        <p14:creationId xmlns:p14="http://schemas.microsoft.com/office/powerpoint/2010/main" val="1680938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55600"/>
            <a:ext cx="10896600" cy="914400"/>
          </a:xfrm>
        </p:spPr>
        <p:txBody>
          <a:bodyPr>
            <a:normAutofit fontScale="90000"/>
          </a:bodyPr>
          <a:lstStyle/>
          <a:p>
            <a:r>
              <a:rPr lang="en-US" dirty="0"/>
              <a:t>A demonstration garden at Post Point showcases biosolids at work</a:t>
            </a:r>
          </a:p>
        </p:txBody>
      </p:sp>
      <p:pic>
        <p:nvPicPr>
          <p:cNvPr id="7" name="Picture 6">
            <a:extLst>
              <a:ext uri="{FF2B5EF4-FFF2-40B4-BE49-F238E27FC236}">
                <a16:creationId xmlns:a16="http://schemas.microsoft.com/office/drawing/2014/main" id="{E2F04012-434F-4DCB-9889-9190C0F38F8C}"/>
              </a:ext>
            </a:extLst>
          </p:cNvPr>
          <p:cNvPicPr>
            <a:picLocks noChangeAspect="1"/>
          </p:cNvPicPr>
          <p:nvPr/>
        </p:nvPicPr>
        <p:blipFill>
          <a:blip r:embed="rId3"/>
          <a:stretch>
            <a:fillRect/>
          </a:stretch>
        </p:blipFill>
        <p:spPr>
          <a:xfrm>
            <a:off x="3352800" y="1600200"/>
            <a:ext cx="8384381" cy="4800600"/>
          </a:xfrm>
          <a:prstGeom prst="rect">
            <a:avLst/>
          </a:prstGeom>
        </p:spPr>
      </p:pic>
      <p:sp>
        <p:nvSpPr>
          <p:cNvPr id="6" name="Content Placeholder 1">
            <a:extLst>
              <a:ext uri="{FF2B5EF4-FFF2-40B4-BE49-F238E27FC236}">
                <a16:creationId xmlns:a16="http://schemas.microsoft.com/office/drawing/2014/main" id="{C15D26C4-ADD9-4644-848D-E7C3902F7C0F}"/>
              </a:ext>
            </a:extLst>
          </p:cNvPr>
          <p:cNvSpPr txBox="1">
            <a:spLocks/>
          </p:cNvSpPr>
          <p:nvPr/>
        </p:nvSpPr>
        <p:spPr bwMode="auto">
          <a:xfrm>
            <a:off x="533400" y="2235200"/>
            <a:ext cx="2895600" cy="4495800"/>
          </a:xfrm>
          <a:prstGeom prst="rect">
            <a:avLst/>
          </a:prstGeom>
        </p:spPr>
        <p:txBody>
          <a:bodyPr vert="horz" lIns="91440" tIns="45720" rIns="91440" bIns="45720" rtlCol="0">
            <a:normAutofit/>
          </a:bodyPr>
          <a:lstStyle>
            <a:lvl1pPr marL="342900" indent="-342900">
              <a:spcBef>
                <a:spcPct val="20000"/>
              </a:spcBef>
              <a:buClrTx/>
              <a:buFont typeface="Arial" pitchFamily="34" charset="0"/>
              <a:buChar char="•"/>
              <a:defRPr sz="2600">
                <a:solidFill>
                  <a:schemeClr val="bg1"/>
                </a:solidFill>
                <a:effectLst>
                  <a:outerShdw blurRad="38100" dist="38100" dir="2700000" algn="tl">
                    <a:srgbClr val="000000">
                      <a:alpha val="43137"/>
                    </a:srgbClr>
                  </a:outerShdw>
                </a:effectLst>
                <a:latin typeface="Arial" pitchFamily="34" charset="0"/>
                <a:cs typeface="Arial" pitchFamily="34" charset="0"/>
              </a:defRPr>
            </a:lvl1pPr>
            <a:lvl2pPr marL="742950" indent="-285750">
              <a:spcBef>
                <a:spcPct val="20000"/>
              </a:spcBef>
              <a:buFont typeface="Arial" pitchFamily="34" charset="0"/>
              <a:buChar char="–"/>
              <a:defRPr sz="2800">
                <a:solidFill>
                  <a:schemeClr val="bg1"/>
                </a:solidFill>
                <a:effectLst>
                  <a:outerShdw blurRad="38100" dist="38100" dir="2700000" algn="tl">
                    <a:srgbClr val="000000">
                      <a:alpha val="43137"/>
                    </a:srgbClr>
                  </a:outerShdw>
                </a:effectLst>
                <a:latin typeface="Arial" pitchFamily="34" charset="0"/>
                <a:cs typeface="Arial" pitchFamily="34" charset="0"/>
              </a:defRPr>
            </a:lvl2pPr>
            <a:lvl3pPr marL="1143000" indent="-228600">
              <a:spcBef>
                <a:spcPct val="20000"/>
              </a:spcBef>
              <a:buFont typeface="Arial" pitchFamily="34" charset="0"/>
              <a:buChar char="•"/>
              <a:defRPr sz="2400">
                <a:solidFill>
                  <a:schemeClr val="bg1"/>
                </a:solidFill>
                <a:effectLst>
                  <a:outerShdw blurRad="38100" dist="38100" dir="2700000" algn="tl">
                    <a:srgbClr val="000000">
                      <a:alpha val="43137"/>
                    </a:srgbClr>
                  </a:outerShdw>
                </a:effectLst>
                <a:latin typeface="Arial" pitchFamily="34" charset="0"/>
                <a:cs typeface="Arial" pitchFamily="34" charset="0"/>
              </a:defRPr>
            </a:lvl3pPr>
            <a:lvl4pPr marL="1600200" indent="-228600">
              <a:spcBef>
                <a:spcPct val="20000"/>
              </a:spcBef>
              <a:buFont typeface="Arial" pitchFamily="34" charset="0"/>
              <a:buChar char="–"/>
              <a:defRPr sz="2000">
                <a:solidFill>
                  <a:schemeClr val="bg1"/>
                </a:solidFill>
                <a:effectLst>
                  <a:outerShdw blurRad="38100" dist="38100" dir="2700000" algn="tl">
                    <a:srgbClr val="000000">
                      <a:alpha val="43137"/>
                    </a:srgbClr>
                  </a:outerShdw>
                </a:effectLst>
                <a:latin typeface="Arial" pitchFamily="34" charset="0"/>
                <a:cs typeface="Arial" pitchFamily="34" charset="0"/>
              </a:defRPr>
            </a:lvl4pPr>
            <a:lvl5pPr marL="2057400" indent="-228600">
              <a:spcBef>
                <a:spcPct val="20000"/>
              </a:spcBef>
              <a:buFont typeface="Arial" pitchFamily="34" charset="0"/>
              <a:buChar char="»"/>
              <a:defRPr sz="2000">
                <a:solidFill>
                  <a:schemeClr val="bg1"/>
                </a:solidFill>
                <a:effectLst>
                  <a:outerShdw blurRad="38100" dist="38100" dir="2700000" algn="tl">
                    <a:srgbClr val="000000">
                      <a:alpha val="43137"/>
                    </a:srgbClr>
                  </a:outerShdw>
                </a:effectLst>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Wingdings" panose="05000000000000000000" pitchFamily="2" charset="2"/>
              <a:buChar char="ü"/>
            </a:pPr>
            <a:r>
              <a:rPr lang="en-US" dirty="0"/>
              <a:t>Provides nutrients</a:t>
            </a:r>
          </a:p>
          <a:p>
            <a:pPr>
              <a:buFont typeface="Wingdings" panose="05000000000000000000" pitchFamily="2" charset="2"/>
              <a:buChar char="ü"/>
            </a:pPr>
            <a:r>
              <a:rPr lang="en-US" dirty="0"/>
              <a:t>Improves soil health/tilth</a:t>
            </a:r>
          </a:p>
          <a:p>
            <a:pPr>
              <a:buFont typeface="Wingdings" panose="05000000000000000000" pitchFamily="2" charset="2"/>
              <a:buChar char="ü"/>
            </a:pPr>
            <a:r>
              <a:rPr lang="en-US" dirty="0"/>
              <a:t>Sequesters carbon</a:t>
            </a:r>
          </a:p>
        </p:txBody>
      </p:sp>
    </p:spTree>
    <p:extLst>
      <p:ext uri="{BB962C8B-B14F-4D97-AF65-F5344CB8AC3E}">
        <p14:creationId xmlns:p14="http://schemas.microsoft.com/office/powerpoint/2010/main" val="1912127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0158" y="457200"/>
            <a:ext cx="11201400" cy="914400"/>
          </a:xfrm>
        </p:spPr>
        <p:txBody>
          <a:bodyPr>
            <a:normAutofit fontScale="90000"/>
          </a:bodyPr>
          <a:lstStyle/>
          <a:p>
            <a:r>
              <a:rPr lang="en-US" dirty="0"/>
              <a:t>Beyond a new solids treatment system, the project includes integrating other City functions</a:t>
            </a:r>
          </a:p>
        </p:txBody>
      </p:sp>
      <p:sp>
        <p:nvSpPr>
          <p:cNvPr id="5" name="Content Placeholder 1">
            <a:extLst>
              <a:ext uri="{FF2B5EF4-FFF2-40B4-BE49-F238E27FC236}">
                <a16:creationId xmlns:a16="http://schemas.microsoft.com/office/drawing/2014/main" id="{DC64147C-9A31-40D1-9CC7-03194FD56E2D}"/>
              </a:ext>
            </a:extLst>
          </p:cNvPr>
          <p:cNvSpPr txBox="1">
            <a:spLocks/>
          </p:cNvSpPr>
          <p:nvPr/>
        </p:nvSpPr>
        <p:spPr bwMode="auto">
          <a:xfrm>
            <a:off x="673098" y="2133600"/>
            <a:ext cx="5270501" cy="4495800"/>
          </a:xfrm>
          <a:prstGeom prst="rect">
            <a:avLst/>
          </a:prstGeom>
        </p:spPr>
        <p:txBody>
          <a:bodyPr vert="horz" lIns="91440" tIns="45720" rIns="91440" bIns="45720" rtlCol="0">
            <a:normAutofit/>
          </a:bodyPr>
          <a:lstStyle>
            <a:lvl1pPr marL="342900" indent="-342900">
              <a:spcBef>
                <a:spcPct val="20000"/>
              </a:spcBef>
              <a:buClrTx/>
              <a:buFont typeface="Arial" pitchFamily="34" charset="0"/>
              <a:buChar char="•"/>
              <a:defRPr sz="2600">
                <a:solidFill>
                  <a:schemeClr val="bg1"/>
                </a:solidFill>
                <a:effectLst>
                  <a:outerShdw blurRad="38100" dist="38100" dir="2700000" algn="tl">
                    <a:srgbClr val="000000">
                      <a:alpha val="43137"/>
                    </a:srgbClr>
                  </a:outerShdw>
                </a:effectLst>
                <a:latin typeface="Arial" pitchFamily="34" charset="0"/>
                <a:cs typeface="Arial" pitchFamily="34" charset="0"/>
              </a:defRPr>
            </a:lvl1pPr>
            <a:lvl2pPr marL="742950" indent="-285750">
              <a:spcBef>
                <a:spcPct val="20000"/>
              </a:spcBef>
              <a:buFont typeface="Arial" pitchFamily="34" charset="0"/>
              <a:buChar char="–"/>
              <a:defRPr sz="2800">
                <a:solidFill>
                  <a:schemeClr val="bg1"/>
                </a:solidFill>
                <a:effectLst>
                  <a:outerShdw blurRad="38100" dist="38100" dir="2700000" algn="tl">
                    <a:srgbClr val="000000">
                      <a:alpha val="43137"/>
                    </a:srgbClr>
                  </a:outerShdw>
                </a:effectLst>
                <a:latin typeface="Arial" pitchFamily="34" charset="0"/>
                <a:cs typeface="Arial" pitchFamily="34" charset="0"/>
              </a:defRPr>
            </a:lvl2pPr>
            <a:lvl3pPr marL="1143000" indent="-228600">
              <a:spcBef>
                <a:spcPct val="20000"/>
              </a:spcBef>
              <a:buFont typeface="Arial" pitchFamily="34" charset="0"/>
              <a:buChar char="•"/>
              <a:defRPr sz="2400">
                <a:solidFill>
                  <a:schemeClr val="bg1"/>
                </a:solidFill>
                <a:effectLst>
                  <a:outerShdw blurRad="38100" dist="38100" dir="2700000" algn="tl">
                    <a:srgbClr val="000000">
                      <a:alpha val="43137"/>
                    </a:srgbClr>
                  </a:outerShdw>
                </a:effectLst>
                <a:latin typeface="Arial" pitchFamily="34" charset="0"/>
                <a:cs typeface="Arial" pitchFamily="34" charset="0"/>
              </a:defRPr>
            </a:lvl3pPr>
            <a:lvl4pPr marL="1600200" indent="-228600">
              <a:spcBef>
                <a:spcPct val="20000"/>
              </a:spcBef>
              <a:buFont typeface="Arial" pitchFamily="34" charset="0"/>
              <a:buChar char="–"/>
              <a:defRPr sz="2000">
                <a:solidFill>
                  <a:schemeClr val="bg1"/>
                </a:solidFill>
                <a:effectLst>
                  <a:outerShdw blurRad="38100" dist="38100" dir="2700000" algn="tl">
                    <a:srgbClr val="000000">
                      <a:alpha val="43137"/>
                    </a:srgbClr>
                  </a:outerShdw>
                </a:effectLst>
                <a:latin typeface="Arial" pitchFamily="34" charset="0"/>
                <a:cs typeface="Arial" pitchFamily="34" charset="0"/>
              </a:defRPr>
            </a:lvl4pPr>
            <a:lvl5pPr marL="2057400" indent="-228600">
              <a:spcBef>
                <a:spcPct val="20000"/>
              </a:spcBef>
              <a:buFont typeface="Arial" pitchFamily="34" charset="0"/>
              <a:buChar char="»"/>
              <a:defRPr sz="2000">
                <a:solidFill>
                  <a:schemeClr val="bg1"/>
                </a:solidFill>
                <a:effectLst>
                  <a:outerShdw blurRad="38100" dist="38100" dir="2700000" algn="tl">
                    <a:srgbClr val="000000">
                      <a:alpha val="43137"/>
                    </a:srgbClr>
                  </a:outerShdw>
                </a:effectLst>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3200" dirty="0"/>
              <a:t>Solids treatment</a:t>
            </a:r>
          </a:p>
          <a:p>
            <a:r>
              <a:rPr lang="en-US" sz="3200" dirty="0"/>
              <a:t>Energy recovery</a:t>
            </a:r>
          </a:p>
          <a:p>
            <a:r>
              <a:rPr lang="en-US" sz="3200" dirty="0"/>
              <a:t>Ancillary systems</a:t>
            </a:r>
          </a:p>
          <a:p>
            <a:r>
              <a:rPr lang="en-US" sz="3200" dirty="0"/>
              <a:t>Integrated Ops/ Community Building</a:t>
            </a:r>
          </a:p>
          <a:p>
            <a:pPr marL="914400" lvl="2" indent="0">
              <a:buNone/>
            </a:pPr>
            <a:endParaRPr lang="en-US" dirty="0"/>
          </a:p>
        </p:txBody>
      </p:sp>
      <p:pic>
        <p:nvPicPr>
          <p:cNvPr id="2" name="Picture 1">
            <a:extLst>
              <a:ext uri="{FF2B5EF4-FFF2-40B4-BE49-F238E27FC236}">
                <a16:creationId xmlns:a16="http://schemas.microsoft.com/office/drawing/2014/main" id="{EC125837-A7CF-4D48-BB10-6C38B58B5B84}"/>
              </a:ext>
            </a:extLst>
          </p:cNvPr>
          <p:cNvPicPr>
            <a:picLocks noChangeAspect="1"/>
          </p:cNvPicPr>
          <p:nvPr/>
        </p:nvPicPr>
        <p:blipFill>
          <a:blip r:embed="rId3"/>
          <a:stretch>
            <a:fillRect/>
          </a:stretch>
        </p:blipFill>
        <p:spPr>
          <a:xfrm>
            <a:off x="6507844" y="2133600"/>
            <a:ext cx="4978399" cy="3569720"/>
          </a:xfrm>
          <a:prstGeom prst="rect">
            <a:avLst/>
          </a:prstGeom>
        </p:spPr>
      </p:pic>
      <p:sp>
        <p:nvSpPr>
          <p:cNvPr id="6" name="Content Placeholder 1">
            <a:extLst>
              <a:ext uri="{FF2B5EF4-FFF2-40B4-BE49-F238E27FC236}">
                <a16:creationId xmlns:a16="http://schemas.microsoft.com/office/drawing/2014/main" id="{07A535ED-B15D-4086-AB05-B60F7A65662C}"/>
              </a:ext>
            </a:extLst>
          </p:cNvPr>
          <p:cNvSpPr txBox="1">
            <a:spLocks/>
          </p:cNvSpPr>
          <p:nvPr/>
        </p:nvSpPr>
        <p:spPr bwMode="auto">
          <a:xfrm>
            <a:off x="6573159" y="5791200"/>
            <a:ext cx="4978399" cy="1469334"/>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lvl1pPr marL="171450" indent="-171450" algn="l" rtl="0" eaLnBrk="1" fontAlgn="base" hangingPunct="1">
              <a:lnSpc>
                <a:spcPct val="85000"/>
              </a:lnSpc>
              <a:spcBef>
                <a:spcPct val="40000"/>
              </a:spcBef>
              <a:spcAft>
                <a:spcPct val="0"/>
              </a:spcAft>
              <a:buClr>
                <a:schemeClr val="accent5"/>
              </a:buClr>
              <a:buFont typeface="Arial" pitchFamily="34" charset="0"/>
              <a:buChar char="•"/>
              <a:defRPr sz="2600" b="0">
                <a:solidFill>
                  <a:schemeClr val="tx1">
                    <a:lumMod val="75000"/>
                    <a:lumOff val="25000"/>
                  </a:schemeClr>
                </a:solidFill>
                <a:latin typeface="Franklin Gothic Book" pitchFamily="34" charset="0"/>
                <a:ea typeface="+mn-ea"/>
                <a:cs typeface="+mn-cs"/>
              </a:defRPr>
            </a:lvl1pPr>
            <a:lvl2pPr marL="386954" indent="-198835" algn="l" rtl="0" eaLnBrk="1" fontAlgn="base" hangingPunct="1">
              <a:lnSpc>
                <a:spcPct val="85000"/>
              </a:lnSpc>
              <a:spcBef>
                <a:spcPct val="20000"/>
              </a:spcBef>
              <a:spcAft>
                <a:spcPct val="0"/>
              </a:spcAft>
              <a:buClr>
                <a:schemeClr val="accent5"/>
              </a:buClr>
              <a:buFont typeface="Arial" pitchFamily="34" charset="0"/>
              <a:buChar char="•"/>
              <a:tabLst/>
              <a:defRPr sz="2400" b="0">
                <a:solidFill>
                  <a:schemeClr val="tx1">
                    <a:lumMod val="75000"/>
                    <a:lumOff val="25000"/>
                  </a:schemeClr>
                </a:solidFill>
                <a:latin typeface="Franklin Gothic Book" pitchFamily="34" charset="0"/>
              </a:defRPr>
            </a:lvl2pPr>
            <a:lvl3pPr marL="558404" indent="-171450" algn="l" rtl="0" eaLnBrk="1" fontAlgn="base" hangingPunct="1">
              <a:lnSpc>
                <a:spcPct val="85000"/>
              </a:lnSpc>
              <a:spcBef>
                <a:spcPct val="40000"/>
              </a:spcBef>
              <a:spcAft>
                <a:spcPct val="0"/>
              </a:spcAft>
              <a:buClr>
                <a:schemeClr val="accent5"/>
              </a:buClr>
              <a:buFont typeface="Arial" pitchFamily="34" charset="0"/>
              <a:buChar char="•"/>
              <a:defRPr sz="2400" b="0">
                <a:solidFill>
                  <a:schemeClr val="tx1">
                    <a:lumMod val="75000"/>
                    <a:lumOff val="25000"/>
                  </a:schemeClr>
                </a:solidFill>
                <a:latin typeface="Franklin Gothic Book" pitchFamily="34" charset="0"/>
              </a:defRPr>
            </a:lvl3pPr>
            <a:lvl4pPr marL="729854" indent="-171450" algn="l" rtl="0" eaLnBrk="1" fontAlgn="base" hangingPunct="1">
              <a:lnSpc>
                <a:spcPct val="85000"/>
              </a:lnSpc>
              <a:spcBef>
                <a:spcPct val="40000"/>
              </a:spcBef>
              <a:spcAft>
                <a:spcPct val="0"/>
              </a:spcAft>
              <a:buClr>
                <a:schemeClr val="accent5"/>
              </a:buClr>
              <a:buFont typeface="Arial" pitchFamily="34" charset="0"/>
              <a:buChar char="•"/>
              <a:defRPr sz="2000" b="0">
                <a:solidFill>
                  <a:schemeClr val="tx1">
                    <a:lumMod val="75000"/>
                    <a:lumOff val="25000"/>
                  </a:schemeClr>
                </a:solidFill>
                <a:latin typeface="Franklin Gothic Book" pitchFamily="34" charset="0"/>
              </a:defRPr>
            </a:lvl4pPr>
            <a:lvl5pPr marL="857250" indent="-127397" algn="l" rtl="0" eaLnBrk="1" fontAlgn="base" hangingPunct="1">
              <a:lnSpc>
                <a:spcPct val="85000"/>
              </a:lnSpc>
              <a:spcBef>
                <a:spcPct val="40000"/>
              </a:spcBef>
              <a:spcAft>
                <a:spcPct val="0"/>
              </a:spcAft>
              <a:buClr>
                <a:srgbClr val="7C93A0"/>
              </a:buClr>
              <a:buFont typeface="Arial" pitchFamily="34" charset="0"/>
              <a:buChar char="•"/>
              <a:defRPr sz="1500" b="0">
                <a:solidFill>
                  <a:schemeClr val="tx1">
                    <a:lumMod val="95000"/>
                    <a:lumOff val="5000"/>
                  </a:schemeClr>
                </a:solidFill>
                <a:latin typeface="Franklin Gothic Book" pitchFamily="34" charset="0"/>
              </a:defRPr>
            </a:lvl5pPr>
            <a:lvl6pPr marL="1629966" indent="-169069" algn="l" rtl="0" eaLnBrk="1" fontAlgn="base" hangingPunct="1">
              <a:lnSpc>
                <a:spcPct val="85000"/>
              </a:lnSpc>
              <a:spcBef>
                <a:spcPct val="40000"/>
              </a:spcBef>
              <a:spcAft>
                <a:spcPct val="0"/>
              </a:spcAft>
              <a:buClr>
                <a:srgbClr val="61781F"/>
              </a:buClr>
              <a:buFont typeface="Wingdings" pitchFamily="2" charset="2"/>
              <a:buChar char="§"/>
              <a:defRPr sz="1500">
                <a:solidFill>
                  <a:schemeClr val="tx1"/>
                </a:solidFill>
                <a:latin typeface="+mn-lt"/>
              </a:defRPr>
            </a:lvl6pPr>
            <a:lvl7pPr marL="1972866" indent="-169069" algn="l" rtl="0" eaLnBrk="1" fontAlgn="base" hangingPunct="1">
              <a:lnSpc>
                <a:spcPct val="85000"/>
              </a:lnSpc>
              <a:spcBef>
                <a:spcPct val="40000"/>
              </a:spcBef>
              <a:spcAft>
                <a:spcPct val="0"/>
              </a:spcAft>
              <a:buClr>
                <a:srgbClr val="61781F"/>
              </a:buClr>
              <a:buFont typeface="Wingdings" pitchFamily="2" charset="2"/>
              <a:buChar char="§"/>
              <a:defRPr sz="1500">
                <a:solidFill>
                  <a:schemeClr val="tx1"/>
                </a:solidFill>
                <a:latin typeface="+mn-lt"/>
              </a:defRPr>
            </a:lvl7pPr>
            <a:lvl8pPr marL="2315766" indent="-169069" algn="l" rtl="0" eaLnBrk="1" fontAlgn="base" hangingPunct="1">
              <a:lnSpc>
                <a:spcPct val="85000"/>
              </a:lnSpc>
              <a:spcBef>
                <a:spcPct val="40000"/>
              </a:spcBef>
              <a:spcAft>
                <a:spcPct val="0"/>
              </a:spcAft>
              <a:buClr>
                <a:srgbClr val="61781F"/>
              </a:buClr>
              <a:buFont typeface="Wingdings" pitchFamily="2" charset="2"/>
              <a:buChar char="§"/>
              <a:defRPr sz="1500">
                <a:solidFill>
                  <a:schemeClr val="tx1"/>
                </a:solidFill>
                <a:latin typeface="+mn-lt"/>
              </a:defRPr>
            </a:lvl8pPr>
            <a:lvl9pPr marL="2658666" indent="-169069" algn="l" rtl="0" eaLnBrk="1" fontAlgn="base" hangingPunct="1">
              <a:lnSpc>
                <a:spcPct val="85000"/>
              </a:lnSpc>
              <a:spcBef>
                <a:spcPct val="40000"/>
              </a:spcBef>
              <a:spcAft>
                <a:spcPct val="0"/>
              </a:spcAft>
              <a:buClr>
                <a:srgbClr val="61781F"/>
              </a:buClr>
              <a:buFont typeface="Wingdings" pitchFamily="2" charset="2"/>
              <a:buChar char="§"/>
              <a:defRPr sz="1500">
                <a:solidFill>
                  <a:schemeClr val="tx1"/>
                </a:solidFill>
                <a:latin typeface="+mn-lt"/>
              </a:defRPr>
            </a:lvl9pPr>
          </a:lstStyle>
          <a:p>
            <a:pPr marL="0" indent="0">
              <a:buNone/>
            </a:pPr>
            <a:r>
              <a:rPr lang="en-US" sz="1600" dirty="0">
                <a:solidFill>
                  <a:schemeClr val="bg1"/>
                </a:solidFill>
                <a:effectLst>
                  <a:outerShdw blurRad="38100" dist="38100" dir="2700000" algn="tl">
                    <a:srgbClr val="000000">
                      <a:alpha val="43137"/>
                    </a:srgbClr>
                  </a:outerShdw>
                </a:effectLst>
                <a:latin typeface="Arial" pitchFamily="34" charset="0"/>
                <a:cs typeface="Arial" pitchFamily="34" charset="0"/>
              </a:rPr>
              <a:t>Example of a community education and environmental outreach center (LOTT Alliance, Olympia, WA)</a:t>
            </a:r>
          </a:p>
        </p:txBody>
      </p:sp>
    </p:spTree>
    <p:extLst>
      <p:ext uri="{BB962C8B-B14F-4D97-AF65-F5344CB8AC3E}">
        <p14:creationId xmlns:p14="http://schemas.microsoft.com/office/powerpoint/2010/main" val="3348126011"/>
      </p:ext>
    </p:extLst>
  </p:cSld>
  <p:clrMapOvr>
    <a:masterClrMapping/>
  </p:clrMapOvr>
</p:sld>
</file>

<file path=ppt/theme/theme1.xml><?xml version="1.0" encoding="utf-8"?>
<a:theme xmlns:a="http://schemas.openxmlformats.org/drawingml/2006/main" name="Office Theme">
  <a:themeElements>
    <a:clrScheme name="COB">
      <a:dk1>
        <a:srgbClr val="15589F"/>
      </a:dk1>
      <a:lt1>
        <a:srgbClr val="F2F2F2"/>
      </a:lt1>
      <a:dk2>
        <a:srgbClr val="15589F"/>
      </a:dk2>
      <a:lt2>
        <a:srgbClr val="F2F2F2"/>
      </a:lt2>
      <a:accent1>
        <a:srgbClr val="123A56"/>
      </a:accent1>
      <a:accent2>
        <a:srgbClr val="15589F"/>
      </a:accent2>
      <a:accent3>
        <a:srgbClr val="B9D5FB"/>
      </a:accent3>
      <a:accent4>
        <a:srgbClr val="4EA622"/>
      </a:accent4>
      <a:accent5>
        <a:srgbClr val="DEB622"/>
      </a:accent5>
      <a:accent6>
        <a:srgbClr val="AD544D"/>
      </a:accent6>
      <a:hlink>
        <a:srgbClr val="91CA6B"/>
      </a:hlink>
      <a:folHlink>
        <a:srgbClr val="91CA6B"/>
      </a:folHlink>
    </a:clrScheme>
    <a:fontScheme name="COB Cabin">
      <a:majorFont>
        <a:latin typeface="Cabin"/>
        <a:ea typeface=""/>
        <a:cs typeface=""/>
      </a:majorFont>
      <a:minorFont>
        <a:latin typeface="Cabi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COB Page" ma:contentTypeID="0x010100C568DB52D9D0A14D9B2FDCC96666E9F2007948130EC3DB064584E219954237AF3900242457EFB8B24247815D688C526CD44D00867BA4FDAF1CD3449AF39A1876BD1F7300D4B6A214328CA048885FD0255604C739" ma:contentTypeVersion="5" ma:contentTypeDescription="Base content type for most COB web pages." ma:contentTypeScope="" ma:versionID="723233f313844077630164b152ee1f52">
  <xsd:schema xmlns:xsd="http://www.w3.org/2001/XMLSchema" xmlns:xs="http://www.w3.org/2001/XMLSchema" xmlns:p="http://schemas.microsoft.com/office/2006/metadata/properties" xmlns:ns1="http://schemas.microsoft.com/sharepoint/v3" xmlns:ns2="d96b8c44-77f5-4702-b2ee-49ddef5d8763" targetNamespace="http://schemas.microsoft.com/office/2006/metadata/properties" ma:root="true" ma:fieldsID="d9f15dcc68ca98a929aeab9e68e33c1c" ns1:_="" ns2:_="">
    <xsd:import namespace="http://schemas.microsoft.com/sharepoint/v3"/>
    <xsd:import namespace="d96b8c44-77f5-4702-b2ee-49ddef5d8763"/>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IsFurlPage" minOccurs="0"/>
                <xsd:element ref="ns1:PublishingPageImage" minOccurs="0"/>
                <xsd:element ref="ns1:PublishingPageContent" minOccurs="0"/>
                <xsd:element ref="ns1:SummaryLinks" minOccurs="0"/>
                <xsd:element ref="ns1:ArticleByLine" minOccurs="0"/>
                <xsd:element ref="ns1:ArticleStartDate" minOccurs="0"/>
                <xsd:element ref="ns1:PublishingImageCaption" minOccurs="0"/>
                <xsd:element ref="ns1:HeaderStyleDefinitions" minOccurs="0"/>
                <xsd:element ref="ns1:SeoBrowserTitle" minOccurs="0"/>
                <xsd:element ref="ns1:SeoMetaDescription" minOccurs="0"/>
                <xsd:element ref="ns1:SeoKeywords" minOccurs="0"/>
                <xsd:element ref="ns1:SeoRobotsNoIndex" minOccurs="0"/>
                <xsd:element ref="ns2:_dlc_DocId" minOccurs="0"/>
                <xsd:element ref="ns2:_dlc_DocIdUrl" minOccurs="0"/>
                <xsd:element ref="ns2:_dlc_DocIdPersistId" minOccurs="0"/>
                <xsd:element ref="ns2:Departments" minOccurs="0"/>
                <xsd:element ref="ns2:COB_x0020_Contac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Comments" ma:internalName="Comments">
      <xsd:simpleType>
        <xsd:restriction base="dms:Note">
          <xsd:maxLength value="255"/>
        </xsd:restriction>
      </xsd:simpleType>
    </xsd:element>
    <xsd:element name="PublishingStartDate" ma:index="9"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0"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PublishingContact" ma:index="11" nillable="true" ma:displayName="Contact" ma:description="Contact is a site column created by the Publishing feature. It is used on the Page Content Type as the person or group who is the contact person for the page."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Contact E-Mail Address" ma:description="Contact E-mail Address is a site column created by the Publishing feature. It is used on the Page Content Type as the e-mail address of the person or group who is the contact person for the page." ma:internalName="PublishingContactEmail">
      <xsd:simpleType>
        <xsd:restriction base="dms:Text">
          <xsd:maxLength value="255"/>
        </xsd:restriction>
      </xsd:simpleType>
    </xsd:element>
    <xsd:element name="PublishingContactName" ma:index="13" nillable="true" ma:displayName="Contact Name" ma:description="Contact Name is a site column created by the Publishing feature. It is used on the Page Content Type as the name of the person or group who is the contact person for the page." ma:internalName="PublishingContactName">
      <xsd:simpleType>
        <xsd:restriction base="dms:Text">
          <xsd:maxLength value="255"/>
        </xsd:restriction>
      </xsd:simpleType>
    </xsd:element>
    <xsd:element name="PublishingContactPicture" ma:index="14" nillable="true" ma:displayName="Contact Picture" ma:description="Contact Picture is a site column created by the Publishing feature. It is used on the Page Content Type as the picture of the user or group who is the contact person for the page."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Page Layout"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 Group ID" ma:internalName="PublishingVariationGroupID">
      <xsd:simpleType>
        <xsd:restriction base="dms:Text">
          <xsd:maxLength value="255"/>
        </xsd:restriction>
      </xsd:simpleType>
    </xsd:element>
    <xsd:element name="PublishingVariationRelationshipLinkFieldID" ma:index="17" nillable="true" ma:displayName="Variation Relationship Link"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Rollup Image" ma:description="Rollup Image is a site column created by the Publishing feature. It is used on the Page Content Type as the image for the page shown in content roll-ups such as the Content By Search web part." ma:internalName="PublishingRollupImage">
      <xsd:simpleType>
        <xsd:restriction base="dms:Unknown"/>
      </xsd:simpleType>
    </xsd:element>
    <xsd:element name="Audience" ma:index="19" nillable="true" ma:displayName="Target Audiences" ma:description="Target Audiences is a site column created by the Publishing feature. It is used to specify audiences to which this page will be targeted." ma:internalName="Audience">
      <xsd:simpleType>
        <xsd:restriction base="dms:Unknown"/>
      </xsd:simpleType>
    </xsd:element>
    <xsd:element name="PublishingIsFurlPage" ma:index="20" nillable="true" ma:displayName="Hide physical URLs from search" ma:description="If checked, the physical URL of this page will not appear in search results. Friendly URLs assigned to this page will always appear." ma:internalName="PublishingIsFurlPage">
      <xsd:simpleType>
        <xsd:restriction base="dms:Boolean"/>
      </xsd:simpleType>
    </xsd:element>
    <xsd:element name="PublishingPageImage" ma:index="21" nillable="true" ma:displayName="Page Image" ma:description="Page Image is a site column created by the Publishing feature. It is used on the Article Page Content Type as the primary image of the page." ma:internalName="PublishingPageImage">
      <xsd:simpleType>
        <xsd:restriction base="dms:Unknown"/>
      </xsd:simpleType>
    </xsd:element>
    <xsd:element name="PublishingPageContent" ma:index="22" nillable="true" ma:displayName="Page Content" ma:description="Page Content is a site column created by the Publishing feature. It is used on the Article Page Content Type as the content of the page." ma:internalName="PublishingPageContent">
      <xsd:simpleType>
        <xsd:restriction base="dms:Unknown"/>
      </xsd:simpleType>
    </xsd:element>
    <xsd:element name="SummaryLinks" ma:index="23" nillable="true" ma:displayName="Summary Links" ma:description="Summary Links is a site column created by the Publishing feature. It is used on the Welcome Page Content Type to display a set of links." ma:internalName="SummaryLinks">
      <xsd:simpleType>
        <xsd:restriction base="dms:Unknown"/>
      </xsd:simpleType>
    </xsd:element>
    <xsd:element name="ArticleByLine" ma:index="24" nillable="true" ma:displayName="Subheading" ma:description="Byline is a site column created by the Publishing feature. It is used on the Article Page Content Type as the byline of the page." ma:internalName="ArticleByLine">
      <xsd:simpleType>
        <xsd:restriction base="dms:Text">
          <xsd:maxLength value="255"/>
        </xsd:restriction>
      </xsd:simpleType>
    </xsd:element>
    <xsd:element name="ArticleStartDate" ma:index="25" nillable="true" ma:displayName="Article Date" ma:description="Article Date is a site column created by the Publishing feature. It is used on the Article Page Content Type as the date of the page." ma:format="DateOnly" ma:internalName="ArticleStartDate">
      <xsd:simpleType>
        <xsd:restriction base="dms:DateTime"/>
      </xsd:simpleType>
    </xsd:element>
    <xsd:element name="PublishingImageCaption" ma:index="26" nillable="true" ma:displayName="Image Caption" ma:description="Image Caption is a site column created by the Publishing feature. It is used on the Article Page Content Type as the caption for the primary image displayed on the page." ma:internalName="PublishingImageCaption">
      <xsd:simpleType>
        <xsd:restriction base="dms:Unknown"/>
      </xsd:simpleType>
    </xsd:element>
    <xsd:element name="HeaderStyleDefinitions" ma:index="27" nillable="true" ma:displayName="Style Definitions" ma:internalName="HeaderStyleDefinitions">
      <xsd:simpleType>
        <xsd:restriction base="dms:Unknown"/>
      </xsd:simpleType>
    </xsd:element>
    <xsd:element name="SeoBrowserTitle" ma:index="28" nillable="true" ma:displayName="Browser Title" ma:description="Browser Title is a site column created by the Publishing feature. It is used as the title that appears at the top of a browser window and may appear in Internet search results." ma:hidden="true" ma:internalName="SeoBrowserTitle">
      <xsd:simpleType>
        <xsd:restriction base="dms:Text"/>
      </xsd:simpleType>
    </xsd:element>
    <xsd:element name="SeoMetaDescription" ma:index="29" nillable="true" ma:displayName="Meta Description" ma:description="Meta Description is a site column created by the Publishing feature. Internet search engines may display this description in search results pages." ma:hidden="true" ma:internalName="SeoMetaDescription">
      <xsd:simpleType>
        <xsd:restriction base="dms:Text"/>
      </xsd:simpleType>
    </xsd:element>
    <xsd:element name="SeoKeywords" ma:index="30" nillable="true" ma:displayName="Meta Keywords" ma:description="Meta Keywords" ma:hidden="true" ma:internalName="SeoKeywords">
      <xsd:simpleType>
        <xsd:restriction base="dms:Text"/>
      </xsd:simpleType>
    </xsd:element>
    <xsd:element name="SeoRobotsNoIndex" ma:index="31" nillable="true" ma:displayName="Hide from Internet Search Engines" ma:description="Hide from Internet Search Engines is a site column created by the Publishing feature. It is used to indicate to search engine crawlers that a particular page should not be indexed." ma:hidden="true" ma:internalName="RobotsNoIndex">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96b8c44-77f5-4702-b2ee-49ddef5d8763" elementFormDefault="qualified">
    <xsd:import namespace="http://schemas.microsoft.com/office/2006/documentManagement/types"/>
    <xsd:import namespace="http://schemas.microsoft.com/office/infopath/2007/PartnerControls"/>
    <xsd:element name="_dlc_DocId" ma:index="32" nillable="true" ma:displayName="Document ID Value" ma:description="The value of the document ID assigned to this item." ma:internalName="_dlc_DocId" ma:readOnly="true">
      <xsd:simpleType>
        <xsd:restriction base="dms:Text"/>
      </xsd:simpleType>
    </xsd:element>
    <xsd:element name="_dlc_DocIdUrl" ma:index="3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4" nillable="true" ma:displayName="Persist ID" ma:description="Keep ID on add." ma:hidden="true" ma:internalName="_dlc_DocIdPersistId" ma:readOnly="true">
      <xsd:simpleType>
        <xsd:restriction base="dms:Boolean"/>
      </xsd:simpleType>
    </xsd:element>
    <xsd:element name="Departments" ma:index="36" nillable="true" ma:displayName="Departments" ma:description="Select the departments related to this content." ma:internalName="Departments">
      <xsd:complexType>
        <xsd:complexContent>
          <xsd:extension base="dms:MultiChoice">
            <xsd:sequence>
              <xsd:element name="Value" maxOccurs="unbounded" minOccurs="0" nillable="true">
                <xsd:simpleType>
                  <xsd:restriction base="dms:Choice">
                    <xsd:enumeration value="City Attorney"/>
                    <xsd:enumeration value="Council"/>
                    <xsd:enumeration value="Executive"/>
                    <xsd:enumeration value="Finance"/>
                    <xsd:enumeration value="Fire"/>
                    <xsd:enumeration value="Hearing Examiner"/>
                    <xsd:enumeration value="Human Resources"/>
                    <xsd:enumeration value="Information Technology"/>
                    <xsd:enumeration value="Municipal Court"/>
                    <xsd:enumeration value="Library"/>
                    <xsd:enumeration value="Museum"/>
                    <xsd:enumeration value="Parks and Recreation"/>
                    <xsd:enumeration value="Planning and Community Development"/>
                    <xsd:enumeration value="Police"/>
                    <xsd:enumeration value="Public Works"/>
                  </xsd:restriction>
                </xsd:simpleType>
              </xsd:element>
            </xsd:sequence>
          </xsd:extension>
        </xsd:complexContent>
      </xsd:complexType>
    </xsd:element>
    <xsd:element name="COB_x0020_Contacts" ma:index="37" nillable="true" ma:displayName="COB Contacts" ma:description="City contacts" ma:internalName="COB_x0020_Contact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_dlc_DocId xmlns="d96b8c44-77f5-4702-b2ee-49ddef5d8763">K5KSYQ4TTH5D-1-11972</_dlc_DocId>
    <_dlc_DocIdUrl xmlns="d96b8c44-77f5-4702-b2ee-49ddef5d8763">
      <Url>https://www.cob.org/_layouts/15/DocIdRedir.aspx?ID=K5KSYQ4TTH5D-1-11972</Url>
      <Description>K5KSYQ4TTH5D-1-11972</Description>
    </_dlc_DocIdUrl>
    <PublishingRollupImage xmlns="http://schemas.microsoft.com/sharepoint/v3" xsi:nil="true"/>
    <PublishingContactEmail xmlns="http://schemas.microsoft.com/sharepoint/v3" xsi:nil="true"/>
    <HeaderStyleDefinitions xmlns="http://schemas.microsoft.com/sharepoint/v3" xsi:nil="true"/>
    <PublishingVariationRelationshipLinkFieldID xmlns="http://schemas.microsoft.com/sharepoint/v3">
      <Url xsi:nil="true"/>
      <Description xsi:nil="true"/>
    </PublishingVariationRelationshipLinkFieldID>
    <PublishingPageContent xmlns="http://schemas.microsoft.com/sharepoint/v3" xsi:nil="true"/>
    <SeoKeywords xmlns="http://schemas.microsoft.com/sharepoint/v3" xsi:nil="true"/>
    <PublishingVariationGroupID xmlns="http://schemas.microsoft.com/sharepoint/v3" xsi:nil="true"/>
    <ArticleStartDate xmlns="http://schemas.microsoft.com/sharepoint/v3" xsi:nil="true"/>
    <COB_x0020_Contacts xmlns="d96b8c44-77f5-4702-b2ee-49ddef5d8763" xsi:nil="true"/>
    <ArticleByLine xmlns="http://schemas.microsoft.com/sharepoint/v3" xsi:nil="true"/>
    <PublishingImageCaption xmlns="http://schemas.microsoft.com/sharepoint/v3" xsi:nil="true"/>
    <Departments xmlns="d96b8c44-77f5-4702-b2ee-49ddef5d8763"/>
    <Audience xmlns="http://schemas.microsoft.com/sharepoint/v3" xsi:nil="true"/>
    <PublishingIsFurlPage xmlns="http://schemas.microsoft.com/sharepoint/v3">false</PublishingIsFurlPage>
    <PublishingPageImage xmlns="http://schemas.microsoft.com/sharepoint/v3" xsi:nil="true"/>
    <SummaryLinks xmlns="http://schemas.microsoft.com/sharepoint/v3">&lt;div title="_schemaversion" id="_3"&gt;
  &lt;div title="_view"&gt;
    &lt;span title="_columns"&gt;1&lt;/span&gt;
    &lt;span title="_linkstyle"&gt;&lt;/span&gt;
    &lt;span title="_groupstyle"&gt;&lt;/span&gt;
  &lt;/div&gt;
&lt;/div&gt;</SummaryLinks>
    <PublishingExpirationDate xmlns="http://schemas.microsoft.com/sharepoint/v3" xsi:nil="true"/>
    <SeoBrowserTitle xmlns="http://schemas.microsoft.com/sharepoint/v3" xsi:nil="true"/>
    <PublishingContactPicture xmlns="http://schemas.microsoft.com/sharepoint/v3">
      <Url xsi:nil="true"/>
      <Description xsi:nil="true"/>
    </PublishingContactPicture>
    <PublishingStartDate xmlns="http://schemas.microsoft.com/sharepoint/v3" xsi:nil="true"/>
    <SeoRobotsNoIndex xmlns="http://schemas.microsoft.com/sharepoint/v3" xsi:nil="true"/>
    <SeoMetaDescription xmlns="http://schemas.microsoft.com/sharepoint/v3" xsi:nil="true"/>
    <PublishingContact xmlns="http://schemas.microsoft.com/sharepoint/v3">
      <UserInfo>
        <DisplayName/>
        <AccountId xsi:nil="true"/>
        <AccountType/>
      </UserInfo>
    </PublishingContact>
    <PublishingContactName xmlns="http://schemas.microsoft.com/sharepoint/v3" xsi:nil="true"/>
    <Comment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1C4565A-BC5B-4A38-8BFD-2D13A90BF103}"/>
</file>

<file path=customXml/itemProps2.xml><?xml version="1.0" encoding="utf-8"?>
<ds:datastoreItem xmlns:ds="http://schemas.openxmlformats.org/officeDocument/2006/customXml" ds:itemID="{3B3BA0C0-0F88-48BB-A46C-8F1A363FAF0B}"/>
</file>

<file path=customXml/itemProps3.xml><?xml version="1.0" encoding="utf-8"?>
<ds:datastoreItem xmlns:ds="http://schemas.openxmlformats.org/officeDocument/2006/customXml" ds:itemID="{933A9E1F-B580-4B43-9AD4-D438C771A5E6}"/>
</file>

<file path=customXml/itemProps4.xml><?xml version="1.0" encoding="utf-8"?>
<ds:datastoreItem xmlns:ds="http://schemas.openxmlformats.org/officeDocument/2006/customXml" ds:itemID="{F59A4C73-2888-4619-94D8-CA3FAEC8EA8B}"/>
</file>

<file path=docProps/app.xml><?xml version="1.0" encoding="utf-8"?>
<Properties xmlns="http://schemas.openxmlformats.org/officeDocument/2006/extended-properties" xmlns:vt="http://schemas.openxmlformats.org/officeDocument/2006/docPropsVTypes">
  <Template/>
  <TotalTime>2887</TotalTime>
  <Words>300</Words>
  <Application>Microsoft Office PowerPoint</Application>
  <PresentationFormat>Widescreen</PresentationFormat>
  <Paragraphs>59</Paragraphs>
  <Slides>16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Cabin</vt:lpstr>
      <vt:lpstr>Calibri</vt:lpstr>
      <vt:lpstr>Franklin Gothic Book</vt:lpstr>
      <vt:lpstr>Wingdings</vt:lpstr>
      <vt:lpstr>Office Theme</vt:lpstr>
      <vt:lpstr>City of Bellingham Resource Recovery  Project Update </vt:lpstr>
      <vt:lpstr>Solids Stream Project Drivers</vt:lpstr>
      <vt:lpstr>Public outreach demonstrated support for moving away from incineration</vt:lpstr>
      <vt:lpstr>Phase 1 – Identified Class A product for local beneficial reuse </vt:lpstr>
      <vt:lpstr>Phase 2 – Select Digestion-based approach to produce Class A and Biogas use</vt:lpstr>
      <vt:lpstr>Phase 2 - Preliminary TBL+ Results: Class A Digestion and Pipeline Injection  </vt:lpstr>
      <vt:lpstr>Anaerobic digestion-based solution benefits</vt:lpstr>
      <vt:lpstr>A demonstration garden at Post Point showcases biosolids at work</vt:lpstr>
      <vt:lpstr>Beyond a new solids treatment system, the project includes integrating other City functions</vt:lpstr>
      <vt:lpstr>Planning Level Cost Estimate Summary</vt:lpstr>
      <vt:lpstr>Potential Rate Impacts</vt:lpstr>
      <vt:lpstr>Phase 3 – Facility Plan, Procurement, and Predesign</vt:lpstr>
      <vt:lpstr>Climate Action Plan</vt:lpstr>
      <vt:lpstr>Municipal Emissions Forecast</vt:lpstr>
      <vt:lpstr>Post Point Resource Recovery Emissions Reduction CO2e</vt:lpstr>
      <vt:lpstr> Resource Recovery Project Update </vt:lpstr>
    </vt:vector>
  </TitlesOfParts>
  <Company>City of Bellingham, 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Council Briefing - Jan 2019</dc:title>
  <dc:subject>Presentations</dc:subject>
  <dc:creator>Steven Niedermeyer</dc:creator>
  <cp:keywords>powerpoint presentation presentations power point</cp:keywords>
  <cp:lastModifiedBy>Robinson, Sara L.</cp:lastModifiedBy>
  <cp:revision>129</cp:revision>
  <cp:lastPrinted>2019-01-22T17:14:51Z</cp:lastPrinted>
  <dcterms:created xsi:type="dcterms:W3CDTF">2010-09-01T16:48:24Z</dcterms:created>
  <dcterms:modified xsi:type="dcterms:W3CDTF">2019-02-25T23:15:23Z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0x010100C568DB52D9D0A14D9B2FDCC96666E9F2007948130EC3DB064584E219954237AF3900242457EFB8B24247815D688C526CD44D00867BA4FDAF1CD3449AF39A1876BD1F7300D4B6A214328CA048885FD0255604C739</vt:lpwstr>
  </property>
  <property fmtid="{D5CDD505-2E9C-101B-9397-08002B2CF9AE}" pid="3" name="_dlc_DocIdItemGuid">
    <vt:lpwstr>eebbba9e-200e-4736-9e55-f9f6291664b7</vt:lpwstr>
  </property>
  <property fmtid="{D5CDD505-2E9C-101B-9397-08002B2CF9AE}" pid="4" name="Order">
    <vt:r8>36200</vt:r8>
  </property>
  <property fmtid="{D5CDD505-2E9C-101B-9397-08002B2CF9AE}" pid="5" name="Category">
    <vt:lpwstr>General Use</vt:lpwstr>
  </property>
  <property fmtid="{D5CDD505-2E9C-101B-9397-08002B2CF9AE}" pid="6" name="update">
    <vt:lpwstr>1</vt:lpwstr>
  </property>
</Properties>
</file>