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14"/>
  </p:notesMasterIdLst>
  <p:sldIdLst>
    <p:sldId id="256" r:id="rId7"/>
    <p:sldId id="312" r:id="rId8"/>
    <p:sldId id="314" r:id="rId9"/>
    <p:sldId id="316" r:id="rId10"/>
    <p:sldId id="324" r:id="rId11"/>
    <p:sldId id="271" r:id="rId12"/>
    <p:sldId id="3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8D879-BAFB-4F53-ACCC-22F2B63EE1E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94C9F-AF13-41DE-965F-2F6654B21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2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94C9F-AF13-41DE-965F-2F6654B216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5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46AA-EE5A-3269-E76F-66163304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C4F3F-C621-5B3C-F1EF-679A5A7B9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E6D9F-16C4-E40A-9004-7F8986F4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E2174-148B-28D7-F9B4-22F7D6DE1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E3422-DF4F-E8C2-8D0C-4090DBDB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4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D6BB1-3C22-4E3B-9BAC-3ABC374A2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95D09-1D2C-20D1-4C67-F8BC11B2C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A9F39-5140-1AB3-E8AC-E93AFAF9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67A48-9221-1391-51F3-045793EC2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88838-9820-4E98-DA3B-5A3A713C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5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C3FCE2-6EC1-8968-2667-4A2EF8727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E97C0-D2A2-9B14-A469-C6503D65A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9DEBC-0565-BE92-CC2E-CCAFF6B4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EEC38-51C3-7CA7-8D3B-D8642CB5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A4A5A-1F3E-BC80-67C2-9372FBB6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2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92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59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56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95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47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26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35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1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1271-9B5A-E81B-F75D-D32333AC1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E8F7-6292-E0FC-9955-D7419720C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62F93-9205-6211-3230-54B0525E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F3D62-A6DB-9B7B-E440-FB885F572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20051-1553-3D8F-D3C5-C5C1B1C9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53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75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9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24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047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52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43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35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19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85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6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43308-348E-5B09-024A-079F76CB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8C9DE-80E3-B43F-C5D4-A22788ED3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0AB9F-D0DB-6BAA-4385-8239A3A2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9F8B9-7567-56DC-AD15-6B8AF8E8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B1BD5-E115-934E-EDDA-2EC48986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32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22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85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6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12F78-073C-8327-E7EC-F000F2099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759F8-99BC-BCA1-B38F-F8E29A2CA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CE140-BFA9-F916-FBCC-16D25DBCF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F9267-85FB-79A8-8BFE-AF6DA006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56E67-7BD3-F388-A7D6-45A4DE09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547CF-753F-A1C6-D4C7-F9F109AB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8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D148-9BA8-B48B-385A-A7FFA4CE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282CE-4CCF-5D19-3ACD-709E129F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A2B40-0801-3B4C-14AB-4D3EE5E90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334DBA-326E-9D30-50DC-5ECFBEA6C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0386F-BA16-3C3E-0686-05E079DC2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CCB42F-7524-F71A-8D07-676735AF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A119D0-27BF-1FEA-4A36-B86FA387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B9DDC0-C009-3EF7-7130-0E8384C2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8A34-CBD4-3804-900F-71AC24D3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83B24-751C-B77C-8252-BFAEB128A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62B59-B873-198C-394B-3B7B71DF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14F99-D4B2-AFA1-DB21-28C6CB73F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3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307308-9D29-4A28-7920-7165CADD3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18B61-C062-2912-CDB3-374CFE2D9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190E4-4891-48E3-7D48-2070D398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9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9CECD-EED5-E220-EF71-F632E313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5109-F7D0-6953-E7CD-19DA13D6E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5BF39-87F2-E357-F0D4-4F8FF6665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4F39F-C0CD-D4F5-9F76-3C456F0A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3762E-7315-A664-6C6F-3CDF85929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6B415-3755-E5D1-1D3D-F76D8E37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4858-831C-630A-E23E-42E2242D2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FB3EC7-3A2E-737B-7904-1F76822C6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DDE10-0F0A-CA5C-CC30-BCDDD3F87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E18D-F039-2B9A-4EA3-F15CCD94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8CA47-6380-15C2-BB2A-CE3166D8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7E54B-818D-8A4C-E198-2ED7D1B6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3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9B363-2283-1024-7BB6-07BBFE0C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91DC3-0454-6A9D-9FAE-5700F2697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3B424-D01E-4FE4-3889-7B7A20504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FC10D-1737-115D-41F2-F934D7853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685A7-1404-D2DD-8F69-185B474C5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3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3C15C74-C95F-4A41-8DFB-48B46D90068C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97E57B3-CB12-47B9-8909-D38466465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2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painting a wall&#10;&#10;Description automatically generated">
            <a:extLst>
              <a:ext uri="{FF2B5EF4-FFF2-40B4-BE49-F238E27FC236}">
                <a16:creationId xmlns:a16="http://schemas.microsoft.com/office/drawing/2014/main" id="{5EBE1105-82A7-2C26-A58C-673FC5AA9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6568B-825A-800F-8114-81DE4F090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9958" y="734419"/>
            <a:ext cx="3445765" cy="3692028"/>
          </a:xfrm>
          <a:noFill/>
        </p:spPr>
        <p:txBody>
          <a:bodyPr>
            <a:normAutofit/>
          </a:bodyPr>
          <a:lstStyle/>
          <a:p>
            <a:r>
              <a:rPr lang="en-US" sz="4400" dirty="0"/>
              <a:t>Downtown Beautification &amp; Activation RFP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61D91-5F39-DB1E-1797-3B3976AE7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9958" y="4484666"/>
            <a:ext cx="3445766" cy="67619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/>
              <a:t>FALL 2024 LTAC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661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rowd of people in a street&#10;&#10;Description automatically generated">
            <a:extLst>
              <a:ext uri="{FF2B5EF4-FFF2-40B4-BE49-F238E27FC236}">
                <a16:creationId xmlns:a16="http://schemas.microsoft.com/office/drawing/2014/main" id="{BEFE8093-2C15-9EDA-CB69-454FDD4F1E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11531-0403-3AB0-0139-7CF38427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609600"/>
            <a:ext cx="8194183" cy="1356360"/>
          </a:xfrm>
        </p:spPr>
        <p:txBody>
          <a:bodyPr/>
          <a:lstStyle/>
          <a:p>
            <a:pPr marL="45720" indent="0" rtl="0">
              <a:buNone/>
            </a:pPr>
            <a:r>
              <a:rPr lang="en-US" b="1" dirty="0">
                <a:solidFill>
                  <a:schemeClr val="tx1"/>
                </a:solidFill>
              </a:rPr>
              <a:t>RFP Goals &amp;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534FB-312B-2A64-7A0D-1830B218C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2999" y="1769096"/>
            <a:ext cx="9264192" cy="461265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Enhance </a:t>
            </a:r>
            <a:r>
              <a:rPr lang="en-US" b="1" dirty="0">
                <a:solidFill>
                  <a:schemeClr val="tx1"/>
                </a:solidFill>
              </a:rPr>
              <a:t>aesthetic appeal</a:t>
            </a:r>
            <a:r>
              <a:rPr lang="en-US" dirty="0">
                <a:solidFill>
                  <a:schemeClr val="tx1"/>
                </a:solidFill>
              </a:rPr>
              <a:t>, district identity and “Instagram-worthy” opportunities.</a:t>
            </a:r>
          </a:p>
          <a:p>
            <a:pPr marL="4572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Create a more enjoyable experience for pedestrians (“surprise and delight”) to </a:t>
            </a:r>
            <a:r>
              <a:rPr lang="en-US" b="1" dirty="0">
                <a:solidFill>
                  <a:schemeClr val="tx1"/>
                </a:solidFill>
              </a:rPr>
              <a:t>encourage exploration, longer stays </a:t>
            </a:r>
            <a:r>
              <a:rPr lang="en-US" dirty="0">
                <a:solidFill>
                  <a:schemeClr val="tx1"/>
                </a:solidFill>
              </a:rPr>
              <a:t>and increased foot traffic.</a:t>
            </a:r>
          </a:p>
          <a:p>
            <a:pPr marL="4572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Activate </a:t>
            </a:r>
            <a:r>
              <a:rPr lang="en-US" dirty="0">
                <a:solidFill>
                  <a:schemeClr val="tx1"/>
                </a:solidFill>
              </a:rPr>
              <a:t>public streets, sidewalks, plazas, and parks to promote </a:t>
            </a:r>
            <a:r>
              <a:rPr lang="en-US" b="1" dirty="0">
                <a:solidFill>
                  <a:schemeClr val="tx1"/>
                </a:solidFill>
              </a:rPr>
              <a:t>use of underutilized spaces</a:t>
            </a:r>
            <a:r>
              <a:rPr lang="en-US" dirty="0">
                <a:solidFill>
                  <a:schemeClr val="tx1"/>
                </a:solidFill>
              </a:rPr>
              <a:t>, foster community connections and a sense of belonging, and showcase local talent and cultural diversity.</a:t>
            </a:r>
          </a:p>
          <a:p>
            <a:pPr marL="4572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Attract visitors </a:t>
            </a:r>
            <a:r>
              <a:rPr lang="en-US" dirty="0">
                <a:solidFill>
                  <a:schemeClr val="tx1"/>
                </a:solidFill>
              </a:rPr>
              <a:t>and create new and memorable experiences to enhance the City’s brand as a tourism destination and boost revenue and economic growth.</a:t>
            </a:r>
          </a:p>
          <a:p>
            <a:pPr marL="4572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Encourage </a:t>
            </a:r>
            <a:r>
              <a:rPr lang="en-US" b="1" dirty="0">
                <a:solidFill>
                  <a:schemeClr val="tx1"/>
                </a:solidFill>
              </a:rPr>
              <a:t>connections</a:t>
            </a:r>
            <a:r>
              <a:rPr lang="en-US" dirty="0">
                <a:solidFill>
                  <a:schemeClr val="tx1"/>
                </a:solidFill>
              </a:rPr>
              <a:t> between downtown and surrounding areas (waterfront, Old Town and residential neighborhoods).</a:t>
            </a:r>
          </a:p>
          <a:p>
            <a:pPr marL="4572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Foster engagement </a:t>
            </a:r>
            <a:r>
              <a:rPr lang="en-US" dirty="0">
                <a:solidFill>
                  <a:schemeClr val="tx1"/>
                </a:solidFill>
              </a:rPr>
              <a:t>of downtown stakeholders and community members to improve the experience of joy, sense of safety, and pride and neighborhood. interest in the downtown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rtl="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6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rowd of people in a street&#10;&#10;Description automatically generated">
            <a:extLst>
              <a:ext uri="{FF2B5EF4-FFF2-40B4-BE49-F238E27FC236}">
                <a16:creationId xmlns:a16="http://schemas.microsoft.com/office/drawing/2014/main" id="{7CA6113F-6369-4004-C3FD-EE20EDD58B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11531-0403-3AB0-0139-7CF38427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Timeline and Approvals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F12C6-4E44-65E2-60A5-BCBD39AC4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rtl="0">
              <a:buNone/>
            </a:pPr>
            <a:r>
              <a:rPr lang="en-US" dirty="0">
                <a:solidFill>
                  <a:schemeClr val="tx1"/>
                </a:solidFill>
              </a:rPr>
              <a:t>November 15:		Proposal deadline</a:t>
            </a:r>
          </a:p>
          <a:p>
            <a:pPr marL="45720" indent="0" rtl="0">
              <a:buNone/>
            </a:pPr>
            <a:r>
              <a:rPr lang="en-US" dirty="0">
                <a:solidFill>
                  <a:schemeClr val="tx1"/>
                </a:solidFill>
              </a:rPr>
              <a:t>November 20:  		Staff review</a:t>
            </a:r>
          </a:p>
          <a:p>
            <a:pPr marL="45720" indent="0" rtl="0">
              <a:buNone/>
            </a:pPr>
            <a:r>
              <a:rPr lang="en-US" dirty="0">
                <a:solidFill>
                  <a:schemeClr val="tx1"/>
                </a:solidFill>
              </a:rPr>
              <a:t>November 22: 		Jury review</a:t>
            </a:r>
          </a:p>
          <a:p>
            <a:pPr marL="45720" indent="0" rtl="0">
              <a:buNone/>
            </a:pPr>
            <a:r>
              <a:rPr lang="en-US" dirty="0">
                <a:solidFill>
                  <a:schemeClr val="tx1"/>
                </a:solidFill>
              </a:rPr>
              <a:t>November 26: 		LTAC review of jury recommendations</a:t>
            </a:r>
          </a:p>
          <a:p>
            <a:pPr marL="45720" indent="0" rtl="0">
              <a:buNone/>
            </a:pPr>
            <a:r>
              <a:rPr lang="en-US" dirty="0">
                <a:solidFill>
                  <a:schemeClr val="tx1"/>
                </a:solidFill>
              </a:rPr>
              <a:t>December 3: 		Arts Commission review of jury recommendations</a:t>
            </a:r>
          </a:p>
          <a:p>
            <a:pPr marL="45720" indent="0" rtl="0">
              <a:buNone/>
            </a:pPr>
            <a:r>
              <a:rPr lang="en-US" b="1" dirty="0">
                <a:solidFill>
                  <a:schemeClr val="tx1"/>
                </a:solidFill>
              </a:rPr>
              <a:t>December 9: 		City Council review of LTAC recommendations</a:t>
            </a:r>
          </a:p>
          <a:p>
            <a:pPr marL="45720" indent="0" rtl="0">
              <a:buNone/>
            </a:pPr>
            <a:r>
              <a:rPr lang="en-US" dirty="0">
                <a:solidFill>
                  <a:schemeClr val="tx1"/>
                </a:solidFill>
              </a:rPr>
              <a:t>December 10: 		Notify grantees and begin contracting</a:t>
            </a:r>
          </a:p>
        </p:txBody>
      </p:sp>
    </p:spTree>
    <p:extLst>
      <p:ext uri="{BB962C8B-B14F-4D97-AF65-F5344CB8AC3E}">
        <p14:creationId xmlns:p14="http://schemas.microsoft.com/office/powerpoint/2010/main" val="374069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257D19-DF6C-2C74-4A80-D505359A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RECOMMENDED FOR LODGING TAX FUNDING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5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1531-0403-3AB0-0139-7CF38427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Coast Salish Interactive Mural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534FB-312B-2A64-7A0D-1830B218C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2999" y="2057399"/>
            <a:ext cx="4581526" cy="40233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Applicant: </a:t>
            </a:r>
            <a:r>
              <a:rPr lang="en-US" dirty="0">
                <a:solidFill>
                  <a:schemeClr val="tx1"/>
                </a:solidFill>
              </a:rPr>
              <a:t>Children of the Setting Sun Productions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Funds requested: </a:t>
            </a:r>
            <a:r>
              <a:rPr lang="en-US" dirty="0">
                <a:solidFill>
                  <a:schemeClr val="tx1"/>
                </a:solidFill>
              </a:rPr>
              <a:t>$250,000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Funding recommended: </a:t>
            </a:r>
            <a:r>
              <a:rPr lang="en-US" dirty="0">
                <a:solidFill>
                  <a:schemeClr val="tx1"/>
                </a:solidFill>
              </a:rPr>
              <a:t>$160,000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Location: </a:t>
            </a:r>
            <a:r>
              <a:rPr lang="en-US" dirty="0">
                <a:solidFill>
                  <a:schemeClr val="tx1"/>
                </a:solidFill>
              </a:rPr>
              <a:t>208 &amp; 210 W Holly Street. Includes projection mapping, animation, and children’s art education wall.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A18C3E-9978-6B95-BDB9-EF195E0B3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53566"/>
            <a:ext cx="5553075" cy="45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83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1531-0403-3AB0-0139-7CF38427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Silent Film + Live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534FB-312B-2A64-7A0D-1830B218C2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Applicant: </a:t>
            </a:r>
            <a:r>
              <a:rPr lang="en-US" dirty="0">
                <a:solidFill>
                  <a:schemeClr val="tx1"/>
                </a:solidFill>
              </a:rPr>
              <a:t>Bellingham Symphony Orchestra &amp; Pickford Film Center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Funding requested: </a:t>
            </a:r>
            <a:r>
              <a:rPr lang="en-US" dirty="0">
                <a:solidFill>
                  <a:schemeClr val="tx1"/>
                </a:solidFill>
              </a:rPr>
              <a:t>$25,080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Funding recommended: </a:t>
            </a:r>
            <a:r>
              <a:rPr lang="en-US" dirty="0">
                <a:solidFill>
                  <a:schemeClr val="tx1"/>
                </a:solidFill>
              </a:rPr>
              <a:t>$25,080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Location: </a:t>
            </a:r>
            <a:r>
              <a:rPr lang="en-US" dirty="0">
                <a:solidFill>
                  <a:schemeClr val="tx1"/>
                </a:solidFill>
              </a:rPr>
              <a:t>Bay Street. 3-4 films + trivia. August 22, 2025.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7ECE0-E326-522F-1A35-B54620542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187" y="1667827"/>
            <a:ext cx="4307813" cy="454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9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1531-0403-3AB0-0139-7CF38427C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KZAX Presents: Radio Forever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534FB-312B-2A64-7A0D-1830B218C2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Applicant: </a:t>
            </a:r>
            <a:r>
              <a:rPr lang="en-US" dirty="0">
                <a:solidFill>
                  <a:schemeClr val="tx1"/>
                </a:solidFill>
              </a:rPr>
              <a:t>Make.Shift Art Space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Funding requested: </a:t>
            </a:r>
            <a:r>
              <a:rPr lang="en-US" dirty="0">
                <a:solidFill>
                  <a:schemeClr val="tx1"/>
                </a:solidFill>
              </a:rPr>
              <a:t>$38,500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Funding recommended: </a:t>
            </a:r>
            <a:r>
              <a:rPr lang="en-US" dirty="0">
                <a:solidFill>
                  <a:schemeClr val="tx1"/>
                </a:solidFill>
              </a:rPr>
              <a:t>$50,000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Location: </a:t>
            </a:r>
            <a:r>
              <a:rPr lang="en-US" dirty="0">
                <a:solidFill>
                  <a:schemeClr val="tx1"/>
                </a:solidFill>
              </a:rPr>
              <a:t>Adjacent alley. Live music, public artwork, educational demonstrations about radio. Community workshops leading up to event. Marketing campaign. August 20, 2025.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878D2-4C02-489B-5AC4-B6949384A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229" y="1609725"/>
            <a:ext cx="3282346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1_Basis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0AFCE0B1F1454CB11FACE7E17D651E" ma:contentTypeVersion="9" ma:contentTypeDescription="Create a new document." ma:contentTypeScope="" ma:versionID="9c615fb75643122d876beeeb1bee42b1">
  <xsd:schema xmlns:xsd="http://www.w3.org/2001/XMLSchema" xmlns:xs="http://www.w3.org/2001/XMLSchema" xmlns:p="http://schemas.microsoft.com/office/2006/metadata/properties" xmlns:ns2="a288fe94-debb-4684-8b07-63d6b2d18521" targetNamespace="http://schemas.microsoft.com/office/2006/metadata/properties" ma:root="true" ma:fieldsID="bd1441b3708f75e032232a1d43128fdc" ns2:_="">
    <xsd:import namespace="a288fe94-debb-4684-8b07-63d6b2d185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8fe94-debb-4684-8b07-63d6b2d185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16060d4-80ad-4341-b414-3c92376043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88fe94-debb-4684-8b07-63d6b2d1852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CA1C89-6D00-4D4F-92E3-527C121295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0EFB2-507A-41A0-8D7F-1319AD63317A}">
  <ds:schemaRefs>
    <ds:schemaRef ds:uri="a288fe94-debb-4684-8b07-63d6b2d185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F8A4CA1-98CC-4FB3-9FAF-4E90B273540D}">
  <ds:schemaRefs>
    <ds:schemaRef ds:uri="a288fe94-debb-4684-8b07-63d6b2d1852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276</TotalTime>
  <Words>357</Words>
  <Application>Microsoft Office PowerPoint</Application>
  <PresentationFormat>Widescreen</PresentationFormat>
  <Paragraphs>49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Corbel</vt:lpstr>
      <vt:lpstr>Office Theme</vt:lpstr>
      <vt:lpstr>Basis</vt:lpstr>
      <vt:lpstr>1_Basis</vt:lpstr>
      <vt:lpstr>Downtown Beautification &amp; Activation RFP</vt:lpstr>
      <vt:lpstr>RFP Goals &amp; Objectives</vt:lpstr>
      <vt:lpstr>Timeline and Approvals</vt:lpstr>
      <vt:lpstr>RECOMMENDED FOR LODGING TAX FUNDING</vt:lpstr>
      <vt:lpstr>Coast Salish Interactive Mural</vt:lpstr>
      <vt:lpstr>Silent Film + Live Music</vt:lpstr>
      <vt:lpstr>KZAX Presents: Radio Forever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Webb, Taylor K.</dc:creator>
  <cp:lastModifiedBy>Galligan, Darby</cp:lastModifiedBy>
  <cp:revision>22</cp:revision>
  <dcterms:created xsi:type="dcterms:W3CDTF">2024-06-07T21:42:12Z</dcterms:created>
  <dcterms:modified xsi:type="dcterms:W3CDTF">2024-12-03T23:06:50Z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0x010100F60AFCE0B1F1454CB11FACE7E17D651E</vt:lpwstr>
  </property>
  <property fmtid="{D5CDD505-2E9C-101B-9397-08002B2CF9AE}" pid="3" name="MediaServiceImageTags">
    <vt:lpwstr/>
  </property>
</Properties>
</file>